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Pau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7-27T21:36:52.809" idx="1">
    <p:pos x="6000" y="0"/>
    <p:text>add timeline, tactics chart slides, partner orgs @nickpaulnh@gmail.com
_Assigned to Nick Paul_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038802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7208a5bd0_0_1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e7208a5bd0_0_1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c0ed1f318_1_14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bc0ed1f318_1_14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Ways to get your message out</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Call voters &amp; recruit volunteers to help you call voters</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Print multi-purpose literature that you can mail to voters and drop on their doors</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3.</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Write a letter to the editor about your candidacy to your local paper, or ask a community validator to write one on your behalf</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4.</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Relational organize in your town: Ask every supporter you have to identify 3 friends/family members/colleagues that they will make sure turn out for you on election day. Ask them to identify their 3, and follow up with them to remind them</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97ee8daba_0_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97ee8daba_0_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Time management &amp; urgency → Get your AB, bank account, do the things that need to get done NOW, now</a:t>
            </a:r>
            <a:endParaRPr/>
          </a:p>
          <a:p>
            <a:pPr marL="457200" lvl="0" indent="-298450" algn="l" rtl="0">
              <a:spcBef>
                <a:spcPts val="0"/>
              </a:spcBef>
              <a:spcAft>
                <a:spcPts val="0"/>
              </a:spcAft>
              <a:buSzPts val="1100"/>
              <a:buAutoNum type="arabicPeriod"/>
            </a:pPr>
            <a:r>
              <a:rPr lang="en"/>
              <a:t>Budget &amp; Bank</a:t>
            </a:r>
            <a:endParaRPr/>
          </a:p>
          <a:p>
            <a:pPr marL="457200" lvl="0" indent="-298450" algn="l" rtl="0">
              <a:spcBef>
                <a:spcPts val="0"/>
              </a:spcBef>
              <a:spcAft>
                <a:spcPts val="0"/>
              </a:spcAft>
              <a:buSzPts val="1100"/>
              <a:buAutoNum type="arabicPeriod"/>
            </a:pPr>
            <a:r>
              <a:rPr lang="en"/>
              <a:t>People want to help you→ Ask for help</a:t>
            </a:r>
            <a:endParaRPr/>
          </a:p>
          <a:p>
            <a:pPr marL="457200" lvl="0" indent="-298450" algn="l" rtl="0">
              <a:spcBef>
                <a:spcPts val="0"/>
              </a:spcBef>
              <a:spcAft>
                <a:spcPts val="0"/>
              </a:spcAft>
              <a:buSzPts val="1100"/>
              <a:buAutoNum type="arabicPeriod"/>
            </a:pPr>
            <a:r>
              <a:rPr lang="en"/>
              <a:t>Talk to people who are going to vote anyways→ A mail piece sent to a Republican who will definitely vote is less of a waste than trying to convince someone to register to vote for town meeting day. Name Recognition Wins on Town Meeting Day</a:t>
            </a:r>
            <a:endParaRPr/>
          </a:p>
          <a:p>
            <a:pPr marL="457200" lvl="0" indent="-298450" algn="l" rtl="0">
              <a:spcBef>
                <a:spcPts val="0"/>
              </a:spcBef>
              <a:spcAft>
                <a:spcPts val="0"/>
              </a:spcAft>
              <a:buSzPts val="1100"/>
              <a:buAutoNum type="arabicPeriod"/>
            </a:pPr>
            <a:r>
              <a:rPr lang="en"/>
              <a:t>Set, goals hold yourself accountable, work with us! But also be realistic.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97ee8daba_0_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97ee8daba_0_1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Donnie Spencer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c0ed1f318_1_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bc0ed1f318_1_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af7ac8dc8_1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baf7ac8dc8_1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Montserrat"/>
                <a:ea typeface="Montserrat"/>
                <a:cs typeface="Montserrat"/>
                <a:sym typeface="Montserrat"/>
              </a:rPr>
              <a:t>Running for office can be overwhelming., and you will be juggling a lot of different things especially as it gets closer to the election. Writing a campaign plan allows you to effectively pace your race and yourself. A campaign plan will keep you on track, help you hold yourself accountable, help show you the progress you are making, help you achieve your goals, and ultimately help you win your campaign. A good plan will allow you to use your limited time to greatest effect. </a:t>
            </a:r>
            <a:endParaRPr sz="1500">
              <a:solidFill>
                <a:schemeClr val="dk1"/>
              </a:solidFill>
              <a:latin typeface="Montserrat"/>
              <a:ea typeface="Montserrat"/>
              <a:cs typeface="Montserrat"/>
              <a:sym typeface="Montserrat"/>
            </a:endParaRPr>
          </a:p>
          <a:p>
            <a:pPr marL="0" lvl="0" indent="0" algn="l" rtl="0">
              <a:spcBef>
                <a:spcPts val="0"/>
              </a:spcBef>
              <a:spcAft>
                <a:spcPts val="0"/>
              </a:spcAft>
              <a:buNone/>
            </a:pPr>
            <a:endParaRPr sz="15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400" b="1">
                <a:solidFill>
                  <a:schemeClr val="dk1"/>
                </a:solidFill>
                <a:latin typeface="Montserrat"/>
                <a:ea typeface="Montserrat"/>
                <a:cs typeface="Montserrat"/>
                <a:sym typeface="Montserrat"/>
              </a:rPr>
              <a:t>Your Blueprint for Victory</a:t>
            </a:r>
            <a:endParaRPr sz="1400" b="1">
              <a:solidFill>
                <a:schemeClr val="dk1"/>
              </a:solidFill>
              <a:latin typeface="Montserrat"/>
              <a:ea typeface="Montserrat"/>
              <a:cs typeface="Montserrat"/>
              <a:sym typeface="Montserrat"/>
            </a:endParaRPr>
          </a:p>
          <a:p>
            <a:pPr marL="0" lvl="0" indent="0" algn="l" rtl="0">
              <a:spcBef>
                <a:spcPts val="0"/>
              </a:spcBef>
              <a:spcAft>
                <a:spcPts val="0"/>
              </a:spcAft>
              <a:buNone/>
            </a:pPr>
            <a:endParaRPr sz="14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2600">
                <a:solidFill>
                  <a:schemeClr val="dk1"/>
                </a:solidFill>
                <a:latin typeface="Montserrat"/>
                <a:ea typeface="Montserrat"/>
                <a:cs typeface="Montserrat"/>
                <a:sym typeface="Montserrat"/>
              </a:rPr>
              <a:t>A campaign plan is a </a:t>
            </a:r>
            <a:r>
              <a:rPr lang="en" sz="2600" u="sng">
                <a:solidFill>
                  <a:schemeClr val="dk1"/>
                </a:solidFill>
                <a:latin typeface="Montserrat"/>
                <a:ea typeface="Montserrat"/>
                <a:cs typeface="Montserrat"/>
                <a:sym typeface="Montserrat"/>
              </a:rPr>
              <a:t>written</a:t>
            </a:r>
            <a:r>
              <a:rPr lang="en" sz="2600">
                <a:solidFill>
                  <a:schemeClr val="dk1"/>
                </a:solidFill>
                <a:latin typeface="Montserrat"/>
                <a:ea typeface="Montserrat"/>
                <a:cs typeface="Montserrat"/>
                <a:sym typeface="Montserrat"/>
              </a:rPr>
              <a:t> document with specific goals, strategies , timelines and benchmarks that work for your campaign. It is focused on person-to-person voter contact and delivering your message to targeted voters. </a:t>
            </a:r>
            <a:endParaRPr sz="1500">
              <a:solidFill>
                <a:schemeClr val="dk1"/>
              </a:solidFill>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d1db6fab5_0_39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d1db6fab5_0_39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d1db6fab5_0_4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8d1db6fab5_0_4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a 5,000, 500, or 200 budget look like? </a:t>
            </a:r>
            <a:endParaRPr/>
          </a:p>
          <a:p>
            <a:pPr marL="0" lvl="0" indent="0" algn="l" rtl="0">
              <a:spcBef>
                <a:spcPts val="0"/>
              </a:spcBef>
              <a:spcAft>
                <a:spcPts val="0"/>
              </a:spcAft>
              <a:buNone/>
            </a:pPr>
            <a:r>
              <a:rPr lang="en"/>
              <a:t>Essentials: Piece of mail; Digital if they can; signs → At least 2,000 → What does your district </a:t>
            </a:r>
            <a:endParaRPr/>
          </a:p>
          <a:p>
            <a:pPr marL="0" lvl="0" indent="0" algn="l" rtl="0">
              <a:spcBef>
                <a:spcPts val="0"/>
              </a:spcBef>
              <a:spcAft>
                <a:spcPts val="0"/>
              </a:spcAft>
              <a:buNone/>
            </a:pPr>
            <a:r>
              <a:rPr lang="en"/>
              <a:t>Rolidex</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d1db6fab5_0_40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d1db6fab5_0_40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People WANT to give you money. You are asking for a cause, not for personal use.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af7ac8dc8_5_7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baf7ac8dc8_5_7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Story of self as a candidate (self, us, now)</a:t>
            </a:r>
            <a:endParaRPr/>
          </a:p>
          <a:p>
            <a:pPr marL="0" lvl="0" indent="0" algn="l" rtl="0">
              <a:spcBef>
                <a:spcPts val="0"/>
              </a:spcBef>
              <a:spcAft>
                <a:spcPts val="0"/>
              </a:spcAft>
              <a:buNone/>
            </a:pPr>
            <a:endParaRPr/>
          </a:p>
          <a:p>
            <a:pPr marL="0" lvl="0" indent="0" algn="l" rtl="0">
              <a:spcBef>
                <a:spcPts val="0"/>
              </a:spcBef>
              <a:spcAft>
                <a:spcPts val="0"/>
              </a:spcAft>
              <a:buNone/>
            </a:pPr>
            <a:r>
              <a:rPr lang="en"/>
              <a:t>What in your background makes you qualified to do this? Taxpayer, mom, relatable, etc. </a:t>
            </a:r>
            <a:endParaRPr/>
          </a:p>
          <a:p>
            <a:pPr marL="0" lvl="0" indent="0" algn="l" rtl="0">
              <a:spcBef>
                <a:spcPts val="0"/>
              </a:spcBef>
              <a:spcAft>
                <a:spcPts val="0"/>
              </a:spcAft>
              <a:buNone/>
            </a:pPr>
            <a:endParaRPr/>
          </a:p>
          <a:p>
            <a:pPr marL="0" lvl="0" indent="0" algn="l" rtl="0">
              <a:spcBef>
                <a:spcPts val="0"/>
              </a:spcBef>
              <a:spcAft>
                <a:spcPts val="0"/>
              </a:spcAft>
              <a:buNone/>
            </a:pPr>
            <a:r>
              <a:rPr lang="en"/>
              <a:t>Digital &amp; Mail → Good to stick to your personal story.  Maybe you know exactly what they want to do in town office; focus on top priorities (~3 or so) </a:t>
            </a:r>
            <a:endParaRPr/>
          </a:p>
          <a:p>
            <a:pPr marL="0" lvl="0" indent="0" algn="l" rtl="0">
              <a:spcBef>
                <a:spcPts val="0"/>
              </a:spcBef>
              <a:spcAft>
                <a:spcPts val="0"/>
              </a:spcAft>
              <a:buNone/>
            </a:pPr>
            <a:endParaRPr/>
          </a:p>
          <a:p>
            <a:pPr marL="0" lvl="0" indent="0" algn="l" rtl="0">
              <a:spcBef>
                <a:spcPts val="0"/>
              </a:spcBef>
              <a:spcAft>
                <a:spcPts val="0"/>
              </a:spcAft>
              <a:buNone/>
            </a:pPr>
            <a:r>
              <a:rPr lang="en"/>
              <a:t>Networking→ Talk to the fire chief, police chief, teachers, community leaders. Listen to their concerns, find out what issues are most important to your neighbors</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Political contacts: Community stakeholders: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Make sure the chair of your town Democratic committee knows that you’re running!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Could you speak at a meeting to try and recruit volunteers or solicit donations?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Do they have an email list you could send a fundraising pitch out to?</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Could they connect you with local democrats who have served or are currently serving in the position you’re seeking?</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c8d1b40f_1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c8d1b40f_1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your target number? Why is voter contact important?</a:t>
            </a:r>
            <a:endParaRPr/>
          </a:p>
          <a:p>
            <a:pPr marL="0" lvl="0" indent="0" algn="l" rtl="0">
              <a:spcBef>
                <a:spcPts val="0"/>
              </a:spcBef>
              <a:spcAft>
                <a:spcPts val="0"/>
              </a:spcAft>
              <a:buNone/>
            </a:pPr>
            <a:r>
              <a:rPr lang="en"/>
              <a:t>How to access voter lists</a:t>
            </a:r>
            <a:endParaRPr/>
          </a:p>
          <a:p>
            <a:pPr marL="0" lvl="0" indent="0" algn="l" rtl="0">
              <a:spcBef>
                <a:spcPts val="0"/>
              </a:spcBef>
              <a:spcAft>
                <a:spcPts val="0"/>
              </a:spcAft>
              <a:buNone/>
            </a:pPr>
            <a:r>
              <a:rPr lang="en"/>
              <a:t>Why you should get a list from the town clerk, and how to get it?</a:t>
            </a:r>
            <a:endParaRPr/>
          </a:p>
          <a:p>
            <a:pPr marL="0" lvl="0" indent="0" algn="l" rtl="0">
              <a:spcBef>
                <a:spcPts val="0"/>
              </a:spcBef>
              <a:spcAft>
                <a:spcPts val="0"/>
              </a:spcAft>
              <a:buNone/>
            </a:pPr>
            <a:r>
              <a:rPr lang="en"/>
              <a:t>Who turns out for these elections? Who should you call? Encourage lit drops over canvasses, mail over lit drops.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7208a5bd0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7208a5bd0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 name="Google Shape;12;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60"/>
        <p:cNvGrpSpPr/>
        <p:nvPr/>
      </p:nvGrpSpPr>
      <p:grpSpPr>
        <a:xfrm>
          <a:off x="0" y="0"/>
          <a:ext cx="0" cy="0"/>
          <a:chOff x="0" y="0"/>
          <a:chExt cx="0" cy="0"/>
        </a:xfrm>
      </p:grpSpPr>
      <p:sp>
        <p:nvSpPr>
          <p:cNvPr id="61" name="Google Shape;61;p11"/>
          <p:cNvSpPr/>
          <p:nvPr/>
        </p:nvSpPr>
        <p:spPr>
          <a:xfrm>
            <a:off x="2184250" y="720925"/>
            <a:ext cx="4536900" cy="1897500"/>
          </a:xfrm>
          <a:prstGeom prst="roundRect">
            <a:avLst>
              <a:gd name="adj" fmla="val 16667"/>
            </a:avLst>
          </a:pr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title" hasCustomPrompt="1"/>
          </p:nvPr>
        </p:nvSpPr>
        <p:spPr>
          <a:xfrm>
            <a:off x="341650" y="687925"/>
            <a:ext cx="8222100" cy="19635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SzPts val="12000"/>
              <a:buFont typeface="Montserrat"/>
              <a:buNone/>
              <a:defRPr sz="12000">
                <a:latin typeface="Montserrat"/>
                <a:ea typeface="Montserrat"/>
                <a:cs typeface="Montserrat"/>
                <a:sym typeface="Montserrat"/>
              </a:defRPr>
            </a:lvl1pPr>
            <a:lvl2pPr lvl="1"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2pPr>
            <a:lvl3pPr lvl="2"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3pPr>
            <a:lvl4pPr lvl="3"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4pPr>
            <a:lvl5pPr lvl="4"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5pPr>
            <a:lvl6pPr lvl="5"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6pPr>
            <a:lvl7pPr lvl="6"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7pPr>
            <a:lvl8pPr lvl="7"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8pPr>
            <a:lvl9pPr lvl="8" algn="ctr">
              <a:spcBef>
                <a:spcPts val="0"/>
              </a:spcBef>
              <a:spcAft>
                <a:spcPts val="0"/>
              </a:spcAft>
              <a:buClr>
                <a:schemeClr val="dk2"/>
              </a:buClr>
              <a:buSzPts val="12000"/>
              <a:buFont typeface="Montserrat"/>
              <a:buNone/>
              <a:defRPr sz="12000">
                <a:solidFill>
                  <a:schemeClr val="dk2"/>
                </a:solidFill>
                <a:latin typeface="Montserrat"/>
                <a:ea typeface="Montserrat"/>
                <a:cs typeface="Montserrat"/>
                <a:sym typeface="Montserrat"/>
              </a:defRPr>
            </a:lvl9pPr>
          </a:lstStyle>
          <a:p>
            <a:r>
              <a:t>xx%</a:t>
            </a:r>
          </a:p>
        </p:txBody>
      </p:sp>
      <p:sp>
        <p:nvSpPr>
          <p:cNvPr id="63" name="Google Shape;63;p11"/>
          <p:cNvSpPr txBox="1">
            <a:spLocks noGrp="1"/>
          </p:cNvSpPr>
          <p:nvPr>
            <p:ph type="body" idx="1"/>
          </p:nvPr>
        </p:nvSpPr>
        <p:spPr>
          <a:xfrm>
            <a:off x="341650" y="26514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Font typeface="Montserrat"/>
              <a:buChar char="●"/>
              <a:defRPr>
                <a:solidFill>
                  <a:schemeClr val="dk2"/>
                </a:solidFill>
                <a:latin typeface="Montserrat"/>
                <a:ea typeface="Montserrat"/>
                <a:cs typeface="Montserrat"/>
                <a:sym typeface="Montserrat"/>
              </a:defRPr>
            </a:lvl1pPr>
            <a:lvl2pPr marL="914400" lvl="1" indent="-317500" algn="ctr">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gn="ctr">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gn="ctr">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gn="ctr">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gn="ctr">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gn="ctr">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gn="ctr">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gn="ctr">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
        <p:nvSpPr>
          <p:cNvPr id="64" name="Google Shape;64;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HYD Template" type="blank">
  <p:cSld name="BLANK">
    <p:bg>
      <p:bgPr>
        <a:solidFill>
          <a:schemeClr val="accent4"/>
        </a:solidFill>
        <a:effectLst/>
      </p:bgPr>
    </p:bg>
    <p:spTree>
      <p:nvGrpSpPr>
        <p:cNvPr id="1" name="Shape 65"/>
        <p:cNvGrpSpPr/>
        <p:nvPr/>
      </p:nvGrpSpPr>
      <p:grpSpPr>
        <a:xfrm>
          <a:off x="0" y="0"/>
          <a:ext cx="0" cy="0"/>
          <a:chOff x="0" y="0"/>
          <a:chExt cx="0" cy="0"/>
        </a:xfrm>
      </p:grpSpPr>
      <p:sp>
        <p:nvSpPr>
          <p:cNvPr id="66" name="Google Shape;66;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7" name="Google Shape;67;p12"/>
          <p:cNvPicPr preferRelativeResize="0"/>
          <p:nvPr/>
        </p:nvPicPr>
        <p:blipFill>
          <a:blip r:embed="rId2">
            <a:alphaModFix amt="50000"/>
          </a:blip>
          <a:stretch>
            <a:fillRect/>
          </a:stretch>
        </p:blipFill>
        <p:spPr>
          <a:xfrm>
            <a:off x="0" y="4695625"/>
            <a:ext cx="7111777" cy="447875"/>
          </a:xfrm>
          <a:prstGeom prst="rect">
            <a:avLst/>
          </a:prstGeom>
          <a:noFill/>
          <a:ln>
            <a:noFill/>
          </a:ln>
        </p:spPr>
      </p:pic>
      <p:sp>
        <p:nvSpPr>
          <p:cNvPr id="68" name="Google Shape;68;p12"/>
          <p:cNvSpPr/>
          <p:nvPr/>
        </p:nvSpPr>
        <p:spPr>
          <a:xfrm>
            <a:off x="8523550" y="0"/>
            <a:ext cx="620400" cy="838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3800"/>
              <a:buFont typeface="Montserrat"/>
              <a:buNone/>
              <a:defRPr sz="3800" b="1">
                <a:latin typeface="Montserrat"/>
                <a:ea typeface="Montserrat"/>
                <a:cs typeface="Montserrat"/>
                <a:sym typeface="Montserra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16;p3"/>
          <p:cNvPicPr preferRelativeResize="0"/>
          <p:nvPr/>
        </p:nvPicPr>
        <p:blipFill>
          <a:blip r:embed="rId2">
            <a:alphaModFix amt="50000"/>
          </a:blip>
          <a:stretch>
            <a:fillRect/>
          </a:stretch>
        </p:blipFill>
        <p:spPr>
          <a:xfrm>
            <a:off x="0" y="4695625"/>
            <a:ext cx="7111777" cy="447875"/>
          </a:xfrm>
          <a:prstGeom prst="rect">
            <a:avLst/>
          </a:prstGeom>
          <a:noFill/>
          <a:ln>
            <a:noFill/>
          </a:ln>
        </p:spPr>
      </p:pic>
      <p:sp>
        <p:nvSpPr>
          <p:cNvPr id="17" name="Google Shape;17;p3"/>
          <p:cNvSpPr/>
          <p:nvPr/>
        </p:nvSpPr>
        <p:spPr>
          <a:xfrm>
            <a:off x="8523550" y="0"/>
            <a:ext cx="620400" cy="838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Font typeface="Montserrat"/>
              <a:buNone/>
              <a:defRPr b="1">
                <a:latin typeface="Montserrat"/>
                <a:ea typeface="Montserrat"/>
                <a:cs typeface="Montserrat"/>
                <a:sym typeface="Montserrat"/>
              </a:defRPr>
            </a:lvl1pPr>
            <a:lvl2pPr lvl="1">
              <a:spcBef>
                <a:spcPts val="0"/>
              </a:spcBef>
              <a:spcAft>
                <a:spcPts val="0"/>
              </a:spcAft>
              <a:buSzPts val="3200"/>
              <a:buFont typeface="Montserrat"/>
              <a:buNone/>
              <a:defRPr>
                <a:latin typeface="Montserrat"/>
                <a:ea typeface="Montserrat"/>
                <a:cs typeface="Montserrat"/>
                <a:sym typeface="Montserrat"/>
              </a:defRPr>
            </a:lvl2pPr>
            <a:lvl3pPr lvl="2">
              <a:spcBef>
                <a:spcPts val="0"/>
              </a:spcBef>
              <a:spcAft>
                <a:spcPts val="0"/>
              </a:spcAft>
              <a:buSzPts val="3200"/>
              <a:buFont typeface="Montserrat"/>
              <a:buNone/>
              <a:defRPr>
                <a:latin typeface="Montserrat"/>
                <a:ea typeface="Montserrat"/>
                <a:cs typeface="Montserrat"/>
                <a:sym typeface="Montserrat"/>
              </a:defRPr>
            </a:lvl3pPr>
            <a:lvl4pPr lvl="3">
              <a:spcBef>
                <a:spcPts val="0"/>
              </a:spcBef>
              <a:spcAft>
                <a:spcPts val="0"/>
              </a:spcAft>
              <a:buSzPts val="3200"/>
              <a:buFont typeface="Montserrat"/>
              <a:buNone/>
              <a:defRPr>
                <a:latin typeface="Montserrat"/>
                <a:ea typeface="Montserrat"/>
                <a:cs typeface="Montserrat"/>
                <a:sym typeface="Montserrat"/>
              </a:defRPr>
            </a:lvl4pPr>
            <a:lvl5pPr lvl="4">
              <a:spcBef>
                <a:spcPts val="0"/>
              </a:spcBef>
              <a:spcAft>
                <a:spcPts val="0"/>
              </a:spcAft>
              <a:buSzPts val="3200"/>
              <a:buFont typeface="Montserrat"/>
              <a:buNone/>
              <a:defRPr>
                <a:latin typeface="Montserrat"/>
                <a:ea typeface="Montserrat"/>
                <a:cs typeface="Montserrat"/>
                <a:sym typeface="Montserrat"/>
              </a:defRPr>
            </a:lvl5pPr>
            <a:lvl6pPr lvl="5">
              <a:spcBef>
                <a:spcPts val="0"/>
              </a:spcBef>
              <a:spcAft>
                <a:spcPts val="0"/>
              </a:spcAft>
              <a:buSzPts val="3200"/>
              <a:buFont typeface="Montserrat"/>
              <a:buNone/>
              <a:defRPr>
                <a:latin typeface="Montserrat"/>
                <a:ea typeface="Montserrat"/>
                <a:cs typeface="Montserrat"/>
                <a:sym typeface="Montserrat"/>
              </a:defRPr>
            </a:lvl6pPr>
            <a:lvl7pPr lvl="6">
              <a:spcBef>
                <a:spcPts val="0"/>
              </a:spcBef>
              <a:spcAft>
                <a:spcPts val="0"/>
              </a:spcAft>
              <a:buSzPts val="3200"/>
              <a:buFont typeface="Montserrat"/>
              <a:buNone/>
              <a:defRPr>
                <a:latin typeface="Montserrat"/>
                <a:ea typeface="Montserrat"/>
                <a:cs typeface="Montserrat"/>
                <a:sym typeface="Montserrat"/>
              </a:defRPr>
            </a:lvl7pPr>
            <a:lvl8pPr lvl="7">
              <a:spcBef>
                <a:spcPts val="0"/>
              </a:spcBef>
              <a:spcAft>
                <a:spcPts val="0"/>
              </a:spcAft>
              <a:buSzPts val="3200"/>
              <a:buFont typeface="Montserrat"/>
              <a:buNone/>
              <a:defRPr>
                <a:latin typeface="Montserrat"/>
                <a:ea typeface="Montserrat"/>
                <a:cs typeface="Montserrat"/>
                <a:sym typeface="Montserrat"/>
              </a:defRPr>
            </a:lvl8pPr>
            <a:lvl9pPr lvl="8">
              <a:spcBef>
                <a:spcPts val="0"/>
              </a:spcBef>
              <a:spcAft>
                <a:spcPts val="0"/>
              </a:spcAft>
              <a:buSzPts val="3200"/>
              <a:buFont typeface="Montserrat"/>
              <a:buNone/>
              <a:defRPr>
                <a:latin typeface="Montserrat"/>
                <a:ea typeface="Montserrat"/>
                <a:cs typeface="Montserrat"/>
                <a:sym typeface="Montserrat"/>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dk2"/>
              </a:buClr>
              <a:buSzPts val="1800"/>
              <a:buFont typeface="Montserrat"/>
              <a:buChar char="●"/>
              <a:defRPr>
                <a:solidFill>
                  <a:schemeClr val="dk2"/>
                </a:solidFill>
                <a:latin typeface="Montserrat"/>
                <a:ea typeface="Montserrat"/>
                <a:cs typeface="Montserrat"/>
                <a:sym typeface="Montserrat"/>
              </a:defRPr>
            </a:lvl1pPr>
            <a:lvl2pPr marL="914400" lvl="1" indent="-317500">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Font typeface="Montserrat"/>
              <a:buNone/>
              <a:defRPr b="1">
                <a:latin typeface="Montserrat"/>
                <a:ea typeface="Montserrat"/>
                <a:cs typeface="Montserrat"/>
                <a:sym typeface="Montserrat"/>
              </a:defRPr>
            </a:lvl1pPr>
            <a:lvl2pPr lvl="1">
              <a:spcBef>
                <a:spcPts val="0"/>
              </a:spcBef>
              <a:spcAft>
                <a:spcPts val="0"/>
              </a:spcAft>
              <a:buSzPts val="3200"/>
              <a:buFont typeface="Montserrat"/>
              <a:buNone/>
              <a:defRPr>
                <a:latin typeface="Montserrat"/>
                <a:ea typeface="Montserrat"/>
                <a:cs typeface="Montserrat"/>
                <a:sym typeface="Montserrat"/>
              </a:defRPr>
            </a:lvl2pPr>
            <a:lvl3pPr lvl="2">
              <a:spcBef>
                <a:spcPts val="0"/>
              </a:spcBef>
              <a:spcAft>
                <a:spcPts val="0"/>
              </a:spcAft>
              <a:buSzPts val="3200"/>
              <a:buFont typeface="Montserrat"/>
              <a:buNone/>
              <a:defRPr>
                <a:latin typeface="Montserrat"/>
                <a:ea typeface="Montserrat"/>
                <a:cs typeface="Montserrat"/>
                <a:sym typeface="Montserrat"/>
              </a:defRPr>
            </a:lvl3pPr>
            <a:lvl4pPr lvl="3">
              <a:spcBef>
                <a:spcPts val="0"/>
              </a:spcBef>
              <a:spcAft>
                <a:spcPts val="0"/>
              </a:spcAft>
              <a:buSzPts val="3200"/>
              <a:buFont typeface="Montserrat"/>
              <a:buNone/>
              <a:defRPr>
                <a:latin typeface="Montserrat"/>
                <a:ea typeface="Montserrat"/>
                <a:cs typeface="Montserrat"/>
                <a:sym typeface="Montserrat"/>
              </a:defRPr>
            </a:lvl4pPr>
            <a:lvl5pPr lvl="4">
              <a:spcBef>
                <a:spcPts val="0"/>
              </a:spcBef>
              <a:spcAft>
                <a:spcPts val="0"/>
              </a:spcAft>
              <a:buSzPts val="3200"/>
              <a:buFont typeface="Montserrat"/>
              <a:buNone/>
              <a:defRPr>
                <a:latin typeface="Montserrat"/>
                <a:ea typeface="Montserrat"/>
                <a:cs typeface="Montserrat"/>
                <a:sym typeface="Montserrat"/>
              </a:defRPr>
            </a:lvl5pPr>
            <a:lvl6pPr lvl="5">
              <a:spcBef>
                <a:spcPts val="0"/>
              </a:spcBef>
              <a:spcAft>
                <a:spcPts val="0"/>
              </a:spcAft>
              <a:buSzPts val="3200"/>
              <a:buFont typeface="Montserrat"/>
              <a:buNone/>
              <a:defRPr>
                <a:latin typeface="Montserrat"/>
                <a:ea typeface="Montserrat"/>
                <a:cs typeface="Montserrat"/>
                <a:sym typeface="Montserrat"/>
              </a:defRPr>
            </a:lvl6pPr>
            <a:lvl7pPr lvl="6">
              <a:spcBef>
                <a:spcPts val="0"/>
              </a:spcBef>
              <a:spcAft>
                <a:spcPts val="0"/>
              </a:spcAft>
              <a:buSzPts val="3200"/>
              <a:buFont typeface="Montserrat"/>
              <a:buNone/>
              <a:defRPr>
                <a:latin typeface="Montserrat"/>
                <a:ea typeface="Montserrat"/>
                <a:cs typeface="Montserrat"/>
                <a:sym typeface="Montserrat"/>
              </a:defRPr>
            </a:lvl7pPr>
            <a:lvl8pPr lvl="7">
              <a:spcBef>
                <a:spcPts val="0"/>
              </a:spcBef>
              <a:spcAft>
                <a:spcPts val="0"/>
              </a:spcAft>
              <a:buSzPts val="3200"/>
              <a:buFont typeface="Montserrat"/>
              <a:buNone/>
              <a:defRPr>
                <a:latin typeface="Montserrat"/>
                <a:ea typeface="Montserrat"/>
                <a:cs typeface="Montserrat"/>
                <a:sym typeface="Montserrat"/>
              </a:defRPr>
            </a:lvl8pPr>
            <a:lvl9pPr lvl="8">
              <a:spcBef>
                <a:spcPts val="0"/>
              </a:spcBef>
              <a:spcAft>
                <a:spcPts val="0"/>
              </a:spcAft>
              <a:buSzPts val="3200"/>
              <a:buFont typeface="Montserrat"/>
              <a:buNone/>
              <a:defRPr>
                <a:latin typeface="Montserrat"/>
                <a:ea typeface="Montserrat"/>
                <a:cs typeface="Montserrat"/>
                <a:sym typeface="Montserrat"/>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1pPr>
            <a:lvl2pPr marL="914400" lvl="1"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2pPr>
            <a:lvl3pPr marL="1371600" lvl="2"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3pPr>
            <a:lvl4pPr marL="1828800" lvl="3"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4pPr>
            <a:lvl5pPr marL="2286000" lvl="4"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marL="2743200" lvl="5"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marL="3200400" lvl="6"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7pPr>
            <a:lvl8pPr marL="3657600" lvl="7"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8pPr>
            <a:lvl9pPr marL="4114800" lvl="8" indent="-304800">
              <a:spcBef>
                <a:spcPts val="1600"/>
              </a:spcBef>
              <a:spcAft>
                <a:spcPts val="1600"/>
              </a:spcAft>
              <a:buClr>
                <a:schemeClr val="dk2"/>
              </a:buClr>
              <a:buSzPts val="1200"/>
              <a:buFont typeface="Montserrat"/>
              <a:buChar char="■"/>
              <a:defRPr sz="1200">
                <a:solidFill>
                  <a:schemeClr val="dk2"/>
                </a:solidFill>
                <a:latin typeface="Montserrat"/>
                <a:ea typeface="Montserrat"/>
                <a:cs typeface="Montserrat"/>
                <a:sym typeface="Montserrat"/>
              </a:defRPr>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1pPr>
            <a:lvl2pPr marL="914400" lvl="1"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2pPr>
            <a:lvl3pPr marL="1371600" lvl="2"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3pPr>
            <a:lvl4pPr marL="1828800" lvl="3"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4pPr>
            <a:lvl5pPr marL="2286000" lvl="4"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marL="2743200" lvl="5"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marL="3200400" lvl="6"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7pPr>
            <a:lvl8pPr marL="3657600" lvl="7" indent="-304800">
              <a:spcBef>
                <a:spcPts val="1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8pPr>
            <a:lvl9pPr marL="4114800" lvl="8" indent="-304800">
              <a:spcBef>
                <a:spcPts val="1600"/>
              </a:spcBef>
              <a:spcAft>
                <a:spcPts val="1600"/>
              </a:spcAft>
              <a:buClr>
                <a:schemeClr val="dk2"/>
              </a:buClr>
              <a:buSzPts val="1200"/>
              <a:buFont typeface="Montserrat"/>
              <a:buChar char="■"/>
              <a:defRPr sz="1200">
                <a:solidFill>
                  <a:schemeClr val="dk2"/>
                </a:solidFill>
                <a:latin typeface="Montserrat"/>
                <a:ea typeface="Montserrat"/>
                <a:cs typeface="Montserrat"/>
                <a:sym typeface="Montserrat"/>
              </a:defRPr>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Montserrat"/>
              <a:buNone/>
              <a:defRPr sz="1800" b="1">
                <a:latin typeface="Montserrat"/>
                <a:ea typeface="Montserrat"/>
                <a:cs typeface="Montserrat"/>
                <a:sym typeface="Montserrat"/>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300"/>
              <a:buFont typeface="Montserrat"/>
              <a:buNone/>
              <a:defRPr sz="2300" b="1">
                <a:latin typeface="Montserrat"/>
                <a:ea typeface="Montserrat"/>
                <a:cs typeface="Montserrat"/>
                <a:sym typeface="Montserrat"/>
              </a:defRPr>
            </a:lvl1pPr>
            <a:lvl2pPr lvl="1">
              <a:spcBef>
                <a:spcPts val="0"/>
              </a:spcBef>
              <a:spcAft>
                <a:spcPts val="0"/>
              </a:spcAft>
              <a:buSzPts val="2400"/>
              <a:buFont typeface="Montserrat"/>
              <a:buNone/>
              <a:defRPr sz="2400">
                <a:latin typeface="Montserrat"/>
                <a:ea typeface="Montserrat"/>
                <a:cs typeface="Montserrat"/>
                <a:sym typeface="Montserrat"/>
              </a:defRPr>
            </a:lvl2pPr>
            <a:lvl3pPr lvl="2">
              <a:spcBef>
                <a:spcPts val="0"/>
              </a:spcBef>
              <a:spcAft>
                <a:spcPts val="0"/>
              </a:spcAft>
              <a:buSzPts val="2400"/>
              <a:buFont typeface="Montserrat"/>
              <a:buNone/>
              <a:defRPr sz="2400">
                <a:latin typeface="Montserrat"/>
                <a:ea typeface="Montserrat"/>
                <a:cs typeface="Montserrat"/>
                <a:sym typeface="Montserrat"/>
              </a:defRPr>
            </a:lvl3pPr>
            <a:lvl4pPr lvl="3">
              <a:spcBef>
                <a:spcPts val="0"/>
              </a:spcBef>
              <a:spcAft>
                <a:spcPts val="0"/>
              </a:spcAft>
              <a:buSzPts val="2400"/>
              <a:buFont typeface="Montserrat"/>
              <a:buNone/>
              <a:defRPr sz="2400">
                <a:latin typeface="Montserrat"/>
                <a:ea typeface="Montserrat"/>
                <a:cs typeface="Montserrat"/>
                <a:sym typeface="Montserrat"/>
              </a:defRPr>
            </a:lvl4pPr>
            <a:lvl5pPr lvl="4">
              <a:spcBef>
                <a:spcPts val="0"/>
              </a:spcBef>
              <a:spcAft>
                <a:spcPts val="0"/>
              </a:spcAft>
              <a:buSzPts val="2400"/>
              <a:buFont typeface="Montserrat"/>
              <a:buNone/>
              <a:defRPr sz="2400">
                <a:latin typeface="Montserrat"/>
                <a:ea typeface="Montserrat"/>
                <a:cs typeface="Montserrat"/>
                <a:sym typeface="Montserrat"/>
              </a:defRPr>
            </a:lvl5pPr>
            <a:lvl6pPr lvl="5">
              <a:spcBef>
                <a:spcPts val="0"/>
              </a:spcBef>
              <a:spcAft>
                <a:spcPts val="0"/>
              </a:spcAft>
              <a:buSzPts val="2400"/>
              <a:buFont typeface="Montserrat"/>
              <a:buNone/>
              <a:defRPr sz="2400">
                <a:latin typeface="Montserrat"/>
                <a:ea typeface="Montserrat"/>
                <a:cs typeface="Montserrat"/>
                <a:sym typeface="Montserrat"/>
              </a:defRPr>
            </a:lvl6pPr>
            <a:lvl7pPr lvl="6">
              <a:spcBef>
                <a:spcPts val="0"/>
              </a:spcBef>
              <a:spcAft>
                <a:spcPts val="0"/>
              </a:spcAft>
              <a:buSzPts val="2400"/>
              <a:buFont typeface="Montserrat"/>
              <a:buNone/>
              <a:defRPr sz="2400">
                <a:latin typeface="Montserrat"/>
                <a:ea typeface="Montserrat"/>
                <a:cs typeface="Montserrat"/>
                <a:sym typeface="Montserrat"/>
              </a:defRPr>
            </a:lvl7pPr>
            <a:lvl8pPr lvl="7">
              <a:spcBef>
                <a:spcPts val="0"/>
              </a:spcBef>
              <a:spcAft>
                <a:spcPts val="0"/>
              </a:spcAft>
              <a:buSzPts val="2400"/>
              <a:buFont typeface="Montserrat"/>
              <a:buNone/>
              <a:defRPr sz="2400">
                <a:latin typeface="Montserrat"/>
                <a:ea typeface="Montserrat"/>
                <a:cs typeface="Montserrat"/>
                <a:sym typeface="Montserrat"/>
              </a:defRPr>
            </a:lvl8pPr>
            <a:lvl9pPr lvl="8">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1pPr>
            <a:lvl2pPr marL="914400" lvl="1" indent="-304800">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2pPr>
            <a:lvl3pPr marL="1371600" lvl="2" indent="-304800">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3pPr>
            <a:lvl4pPr marL="1828800" lvl="3" indent="-304800">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4pPr>
            <a:lvl5pPr marL="2286000" lvl="4" indent="-304800">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5pPr>
            <a:lvl6pPr marL="2743200" lvl="5" indent="-304800">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6pPr>
            <a:lvl7pPr marL="3200400" lvl="6" indent="-304800">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7pPr>
            <a:lvl8pPr marL="3657600" lvl="7" indent="-304800">
              <a:spcBef>
                <a:spcPts val="160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8pPr>
            <a:lvl9pPr marL="4114800" lvl="8" indent="-304800">
              <a:spcBef>
                <a:spcPts val="1600"/>
              </a:spcBef>
              <a:spcAft>
                <a:spcPts val="1600"/>
              </a:spcAft>
              <a:buClr>
                <a:schemeClr val="lt1"/>
              </a:buClr>
              <a:buSzPts val="1200"/>
              <a:buFont typeface="Montserrat"/>
              <a:buChar char="■"/>
              <a:defRPr sz="1200">
                <a:solidFill>
                  <a:schemeClr val="lt1"/>
                </a:solidFill>
                <a:latin typeface="Montserrat"/>
                <a:ea typeface="Montserrat"/>
                <a:cs typeface="Montserrat"/>
                <a:sym typeface="Montserrat"/>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7"/>
          <p:cNvPicPr preferRelativeResize="0"/>
          <p:nvPr/>
        </p:nvPicPr>
        <p:blipFill>
          <a:blip r:embed="rId2">
            <a:alphaModFix amt="50000"/>
          </a:blip>
          <a:stretch>
            <a:fillRect/>
          </a:stretch>
        </p:blipFill>
        <p:spPr>
          <a:xfrm>
            <a:off x="8595299" y="-375"/>
            <a:ext cx="548701" cy="63615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5500"/>
              <a:buFont typeface="Montserrat"/>
              <a:buNone/>
              <a:defRPr sz="5500">
                <a:latin typeface="Montserrat"/>
                <a:ea typeface="Montserrat"/>
                <a:cs typeface="Montserrat"/>
                <a:sym typeface="Montserrat"/>
              </a:defRPr>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5" name="Google Shape;45;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46" name="Google Shape;46;p8"/>
          <p:cNvPicPr preferRelativeResize="0"/>
          <p:nvPr/>
        </p:nvPicPr>
        <p:blipFill>
          <a:blip r:embed="rId2">
            <a:alphaModFix amt="50000"/>
          </a:blip>
          <a:stretch>
            <a:fillRect/>
          </a:stretch>
        </p:blipFill>
        <p:spPr>
          <a:xfrm>
            <a:off x="0" y="4668475"/>
            <a:ext cx="7111777" cy="4478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Font typeface="Montserrat"/>
              <a:buNone/>
              <a:defRPr sz="4200" b="1">
                <a:solidFill>
                  <a:schemeClr val="dk2"/>
                </a:solidFill>
                <a:latin typeface="Montserrat"/>
                <a:ea typeface="Montserrat"/>
                <a:cs typeface="Montserrat"/>
                <a:sym typeface="Montserrat"/>
              </a:defRPr>
            </a:lvl1pPr>
            <a:lvl2pPr lvl="1" algn="ctr">
              <a:spcBef>
                <a:spcPts val="0"/>
              </a:spcBef>
              <a:spcAft>
                <a:spcPts val="0"/>
              </a:spcAft>
              <a:buClr>
                <a:schemeClr val="dk2"/>
              </a:buClr>
              <a:buSzPts val="4200"/>
              <a:buFont typeface="Montserrat"/>
              <a:buNone/>
              <a:defRPr sz="4200">
                <a:solidFill>
                  <a:schemeClr val="dk2"/>
                </a:solidFill>
                <a:latin typeface="Montserrat"/>
                <a:ea typeface="Montserrat"/>
                <a:cs typeface="Montserrat"/>
                <a:sym typeface="Montserrat"/>
              </a:defRPr>
            </a:lvl2pPr>
            <a:lvl3pPr lvl="2" algn="ctr">
              <a:spcBef>
                <a:spcPts val="0"/>
              </a:spcBef>
              <a:spcAft>
                <a:spcPts val="0"/>
              </a:spcAft>
              <a:buClr>
                <a:schemeClr val="dk2"/>
              </a:buClr>
              <a:buSzPts val="4200"/>
              <a:buFont typeface="Montserrat"/>
              <a:buNone/>
              <a:defRPr sz="4200">
                <a:solidFill>
                  <a:schemeClr val="dk2"/>
                </a:solidFill>
                <a:latin typeface="Montserrat"/>
                <a:ea typeface="Montserrat"/>
                <a:cs typeface="Montserrat"/>
                <a:sym typeface="Montserrat"/>
              </a:defRPr>
            </a:lvl3pPr>
            <a:lvl4pPr lvl="3" algn="ctr">
              <a:spcBef>
                <a:spcPts val="0"/>
              </a:spcBef>
              <a:spcAft>
                <a:spcPts val="0"/>
              </a:spcAft>
              <a:buClr>
                <a:schemeClr val="dk2"/>
              </a:buClr>
              <a:buSzPts val="4200"/>
              <a:buFont typeface="Montserrat"/>
              <a:buNone/>
              <a:defRPr sz="4200">
                <a:solidFill>
                  <a:schemeClr val="dk2"/>
                </a:solidFill>
                <a:latin typeface="Montserrat"/>
                <a:ea typeface="Montserrat"/>
                <a:cs typeface="Montserrat"/>
                <a:sym typeface="Montserrat"/>
              </a:defRPr>
            </a:lvl4pPr>
            <a:lvl5pPr lvl="4" algn="ctr">
              <a:spcBef>
                <a:spcPts val="0"/>
              </a:spcBef>
              <a:spcAft>
                <a:spcPts val="0"/>
              </a:spcAft>
              <a:buClr>
                <a:schemeClr val="dk2"/>
              </a:buClr>
              <a:buSzPts val="4200"/>
              <a:buFont typeface="Montserrat"/>
              <a:buNone/>
              <a:defRPr sz="4200">
                <a:solidFill>
                  <a:schemeClr val="dk2"/>
                </a:solidFill>
                <a:latin typeface="Montserrat"/>
                <a:ea typeface="Montserrat"/>
                <a:cs typeface="Montserrat"/>
                <a:sym typeface="Montserrat"/>
              </a:defRPr>
            </a:lvl5pPr>
            <a:lvl6pPr lvl="5" algn="ctr">
              <a:spcBef>
                <a:spcPts val="0"/>
              </a:spcBef>
              <a:spcAft>
                <a:spcPts val="0"/>
              </a:spcAft>
              <a:buClr>
                <a:schemeClr val="dk2"/>
              </a:buClr>
              <a:buSzPts val="4200"/>
              <a:buFont typeface="Montserrat"/>
              <a:buNone/>
              <a:defRPr sz="4200">
                <a:solidFill>
                  <a:schemeClr val="dk2"/>
                </a:solidFill>
                <a:latin typeface="Montserrat"/>
                <a:ea typeface="Montserrat"/>
                <a:cs typeface="Montserrat"/>
                <a:sym typeface="Montserrat"/>
              </a:defRPr>
            </a:lvl6pPr>
            <a:lvl7pPr lvl="6" algn="ctr">
              <a:spcBef>
                <a:spcPts val="0"/>
              </a:spcBef>
              <a:spcAft>
                <a:spcPts val="0"/>
              </a:spcAft>
              <a:buClr>
                <a:schemeClr val="dk2"/>
              </a:buClr>
              <a:buSzPts val="4200"/>
              <a:buFont typeface="Montserrat"/>
              <a:buNone/>
              <a:defRPr sz="4200">
                <a:solidFill>
                  <a:schemeClr val="dk2"/>
                </a:solidFill>
                <a:latin typeface="Montserrat"/>
                <a:ea typeface="Montserrat"/>
                <a:cs typeface="Montserrat"/>
                <a:sym typeface="Montserrat"/>
              </a:defRPr>
            </a:lvl7pPr>
            <a:lvl8pPr lvl="7" algn="ctr">
              <a:spcBef>
                <a:spcPts val="0"/>
              </a:spcBef>
              <a:spcAft>
                <a:spcPts val="0"/>
              </a:spcAft>
              <a:buClr>
                <a:schemeClr val="dk2"/>
              </a:buClr>
              <a:buSzPts val="4200"/>
              <a:buFont typeface="Montserrat"/>
              <a:buNone/>
              <a:defRPr sz="4200">
                <a:solidFill>
                  <a:schemeClr val="dk2"/>
                </a:solidFill>
                <a:latin typeface="Montserrat"/>
                <a:ea typeface="Montserrat"/>
                <a:cs typeface="Montserrat"/>
                <a:sym typeface="Montserrat"/>
              </a:defRPr>
            </a:lvl8pPr>
            <a:lvl9pPr lvl="8" algn="ctr">
              <a:spcBef>
                <a:spcPts val="0"/>
              </a:spcBef>
              <a:spcAft>
                <a:spcPts val="0"/>
              </a:spcAft>
              <a:buClr>
                <a:schemeClr val="dk2"/>
              </a:buClr>
              <a:buSzPts val="4200"/>
              <a:buFont typeface="Montserrat"/>
              <a:buNone/>
              <a:defRPr sz="4200">
                <a:solidFill>
                  <a:schemeClr val="dk2"/>
                </a:solidFill>
                <a:latin typeface="Montserrat"/>
                <a:ea typeface="Montserrat"/>
                <a:cs typeface="Montserrat"/>
                <a:sym typeface="Montserrat"/>
              </a:defRPr>
            </a:lvl9pPr>
          </a:lstStyle>
          <a:p>
            <a:endParaRPr/>
          </a:p>
        </p:txBody>
      </p:sp>
      <p:sp>
        <p:nvSpPr>
          <p:cNvPr id="51" name="Google Shape;51;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1pPr>
            <a:lvl2pPr lvl="1"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2pPr>
            <a:lvl3pPr lvl="2"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3pPr>
            <a:lvl4pPr lvl="3"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4pPr>
            <a:lvl5pPr lvl="4"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5pPr>
            <a:lvl6pPr lvl="5"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6pPr>
            <a:lvl7pPr lvl="6"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7pPr>
            <a:lvl8pPr lvl="7"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8pPr>
            <a:lvl9pPr lvl="8" algn="ctr">
              <a:lnSpc>
                <a:spcPct val="100000"/>
              </a:lnSpc>
              <a:spcBef>
                <a:spcPts val="0"/>
              </a:spcBef>
              <a:spcAft>
                <a:spcPts val="0"/>
              </a:spcAft>
              <a:buClr>
                <a:schemeClr val="dk2"/>
              </a:buClr>
              <a:buSzPts val="2100"/>
              <a:buFont typeface="Montserrat"/>
              <a:buNone/>
              <a:defRPr sz="2100">
                <a:solidFill>
                  <a:schemeClr val="dk2"/>
                </a:solidFill>
                <a:latin typeface="Montserrat"/>
                <a:ea typeface="Montserrat"/>
                <a:cs typeface="Montserrat"/>
                <a:sym typeface="Montserrat"/>
              </a:defRPr>
            </a:lvl9pPr>
          </a:lstStyle>
          <a:p>
            <a:endParaRPr/>
          </a:p>
        </p:txBody>
      </p:sp>
      <p:sp>
        <p:nvSpPr>
          <p:cNvPr id="52" name="Google Shape;5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Font typeface="Montserrat"/>
              <a:buChar char="●"/>
              <a:defRPr>
                <a:solidFill>
                  <a:schemeClr val="lt1"/>
                </a:solidFill>
                <a:latin typeface="Montserrat"/>
                <a:ea typeface="Montserrat"/>
                <a:cs typeface="Montserrat"/>
                <a:sym typeface="Montserrat"/>
              </a:defRPr>
            </a:lvl1pPr>
            <a:lvl2pPr marL="914400" lvl="1" indent="-317500">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2pPr>
            <a:lvl3pPr marL="1371600" lvl="2" indent="-317500">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3pPr>
            <a:lvl4pPr marL="1828800" lvl="3" indent="-317500">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4pPr>
            <a:lvl5pPr marL="2286000" lvl="4" indent="-317500">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5pPr>
            <a:lvl6pPr marL="2743200" lvl="5" indent="-317500">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6pPr>
            <a:lvl7pPr marL="3200400" lvl="6" indent="-317500">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7pPr>
            <a:lvl8pPr marL="3657600" lvl="7" indent="-317500">
              <a:spcBef>
                <a:spcPts val="1600"/>
              </a:spcBef>
              <a:spcAft>
                <a:spcPts val="0"/>
              </a:spcAft>
              <a:buClr>
                <a:schemeClr val="lt1"/>
              </a:buClr>
              <a:buSzPts val="1400"/>
              <a:buFont typeface="Montserrat"/>
              <a:buChar char="○"/>
              <a:defRPr>
                <a:solidFill>
                  <a:schemeClr val="lt1"/>
                </a:solidFill>
                <a:latin typeface="Montserrat"/>
                <a:ea typeface="Montserrat"/>
                <a:cs typeface="Montserrat"/>
                <a:sym typeface="Montserrat"/>
              </a:defRPr>
            </a:lvl8pPr>
            <a:lvl9pPr marL="4114800" lvl="8" indent="-317500">
              <a:spcBef>
                <a:spcPts val="1600"/>
              </a:spcBef>
              <a:spcAft>
                <a:spcPts val="1600"/>
              </a:spcAft>
              <a:buClr>
                <a:schemeClr val="lt1"/>
              </a:buClr>
              <a:buSzPts val="1400"/>
              <a:buFont typeface="Montserrat"/>
              <a:buChar char="■"/>
              <a:defRPr>
                <a:solidFill>
                  <a:schemeClr val="lt1"/>
                </a:solidFill>
                <a:latin typeface="Montserrat"/>
                <a:ea typeface="Montserrat"/>
                <a:cs typeface="Montserrat"/>
                <a:sym typeface="Montserrat"/>
              </a:defRPr>
            </a:lvl9pPr>
          </a:lstStyle>
          <a:p>
            <a:endParaRPr/>
          </a:p>
        </p:txBody>
      </p:sp>
      <p:sp>
        <p:nvSpPr>
          <p:cNvPr id="53" name="Google Shape;53;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Font typeface="Montserrat"/>
              <a:buNone/>
              <a:defRPr sz="1200">
                <a:solidFill>
                  <a:schemeClr val="lt1"/>
                </a:solidFill>
                <a:latin typeface="Montserrat"/>
                <a:ea typeface="Montserrat"/>
                <a:cs typeface="Montserrat"/>
                <a:sym typeface="Montserrat"/>
              </a:defRPr>
            </a:lvl1pPr>
          </a:lstStyle>
          <a:p>
            <a:endParaRPr/>
          </a:p>
        </p:txBody>
      </p:sp>
      <p:sp>
        <p:nvSpPr>
          <p:cNvPr id="58" name="Google Shape;58;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10"/>
          <p:cNvPicPr preferRelativeResize="0"/>
          <p:nvPr/>
        </p:nvPicPr>
        <p:blipFill>
          <a:blip r:embed="rId2">
            <a:alphaModFix amt="50000"/>
          </a:blip>
          <a:stretch>
            <a:fillRect/>
          </a:stretch>
        </p:blipFill>
        <p:spPr>
          <a:xfrm>
            <a:off x="8595299" y="-375"/>
            <a:ext cx="548701" cy="63615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D9D9D9"/>
              </a:buClr>
              <a:buSzPts val="1800"/>
              <a:buFont typeface="Montserrat"/>
              <a:buChar char="●"/>
              <a:defRPr sz="1800">
                <a:solidFill>
                  <a:srgbClr val="D9D9D9"/>
                </a:solidFill>
                <a:latin typeface="Montserrat"/>
                <a:ea typeface="Montserrat"/>
                <a:cs typeface="Montserrat"/>
                <a:sym typeface="Montserrat"/>
              </a:defRPr>
            </a:lvl1pPr>
            <a:lvl2pPr marL="914400" lvl="1" indent="-317500">
              <a:lnSpc>
                <a:spcPct val="115000"/>
              </a:lnSpc>
              <a:spcBef>
                <a:spcPts val="1600"/>
              </a:spcBef>
              <a:spcAft>
                <a:spcPts val="0"/>
              </a:spcAft>
              <a:buClr>
                <a:srgbClr val="D9D9D9"/>
              </a:buClr>
              <a:buSzPts val="1400"/>
              <a:buFont typeface="Montserrat"/>
              <a:buChar char="○"/>
              <a:defRPr>
                <a:solidFill>
                  <a:srgbClr val="D9D9D9"/>
                </a:solidFill>
                <a:latin typeface="Montserrat"/>
                <a:ea typeface="Montserrat"/>
                <a:cs typeface="Montserrat"/>
                <a:sym typeface="Montserrat"/>
              </a:defRPr>
            </a:lvl2pPr>
            <a:lvl3pPr marL="1371600" lvl="2" indent="-317500">
              <a:lnSpc>
                <a:spcPct val="115000"/>
              </a:lnSpc>
              <a:spcBef>
                <a:spcPts val="1600"/>
              </a:spcBef>
              <a:spcAft>
                <a:spcPts val="0"/>
              </a:spcAft>
              <a:buClr>
                <a:srgbClr val="D9D9D9"/>
              </a:buClr>
              <a:buSzPts val="1400"/>
              <a:buFont typeface="Montserrat"/>
              <a:buChar char="■"/>
              <a:defRPr>
                <a:solidFill>
                  <a:srgbClr val="D9D9D9"/>
                </a:solidFill>
                <a:latin typeface="Montserrat"/>
                <a:ea typeface="Montserrat"/>
                <a:cs typeface="Montserrat"/>
                <a:sym typeface="Montserrat"/>
              </a:defRPr>
            </a:lvl3pPr>
            <a:lvl4pPr marL="1828800" lvl="3" indent="-317500">
              <a:lnSpc>
                <a:spcPct val="115000"/>
              </a:lnSpc>
              <a:spcBef>
                <a:spcPts val="1600"/>
              </a:spcBef>
              <a:spcAft>
                <a:spcPts val="0"/>
              </a:spcAft>
              <a:buClr>
                <a:srgbClr val="D9D9D9"/>
              </a:buClr>
              <a:buSzPts val="1400"/>
              <a:buFont typeface="Montserrat"/>
              <a:buChar char="●"/>
              <a:defRPr>
                <a:solidFill>
                  <a:srgbClr val="D9D9D9"/>
                </a:solidFill>
                <a:latin typeface="Montserrat"/>
                <a:ea typeface="Montserrat"/>
                <a:cs typeface="Montserrat"/>
                <a:sym typeface="Montserrat"/>
              </a:defRPr>
            </a:lvl4pPr>
            <a:lvl5pPr marL="2286000" lvl="4" indent="-317500">
              <a:lnSpc>
                <a:spcPct val="115000"/>
              </a:lnSpc>
              <a:spcBef>
                <a:spcPts val="1600"/>
              </a:spcBef>
              <a:spcAft>
                <a:spcPts val="0"/>
              </a:spcAft>
              <a:buClr>
                <a:srgbClr val="D9D9D9"/>
              </a:buClr>
              <a:buSzPts val="1400"/>
              <a:buFont typeface="Montserrat"/>
              <a:buChar char="○"/>
              <a:defRPr>
                <a:solidFill>
                  <a:srgbClr val="D9D9D9"/>
                </a:solidFill>
                <a:latin typeface="Montserrat"/>
                <a:ea typeface="Montserrat"/>
                <a:cs typeface="Montserrat"/>
                <a:sym typeface="Montserrat"/>
              </a:defRPr>
            </a:lvl5pPr>
            <a:lvl6pPr marL="2743200" lvl="5" indent="-317500">
              <a:lnSpc>
                <a:spcPct val="115000"/>
              </a:lnSpc>
              <a:spcBef>
                <a:spcPts val="1600"/>
              </a:spcBef>
              <a:spcAft>
                <a:spcPts val="0"/>
              </a:spcAft>
              <a:buClr>
                <a:srgbClr val="D9D9D9"/>
              </a:buClr>
              <a:buSzPts val="1400"/>
              <a:buFont typeface="Montserrat"/>
              <a:buChar char="■"/>
              <a:defRPr>
                <a:solidFill>
                  <a:srgbClr val="D9D9D9"/>
                </a:solidFill>
                <a:latin typeface="Montserrat"/>
                <a:ea typeface="Montserrat"/>
                <a:cs typeface="Montserrat"/>
                <a:sym typeface="Montserrat"/>
              </a:defRPr>
            </a:lvl6pPr>
            <a:lvl7pPr marL="3200400" lvl="6" indent="-317500">
              <a:lnSpc>
                <a:spcPct val="115000"/>
              </a:lnSpc>
              <a:spcBef>
                <a:spcPts val="1600"/>
              </a:spcBef>
              <a:spcAft>
                <a:spcPts val="0"/>
              </a:spcAft>
              <a:buClr>
                <a:srgbClr val="D9D9D9"/>
              </a:buClr>
              <a:buSzPts val="1400"/>
              <a:buFont typeface="Montserrat"/>
              <a:buChar char="●"/>
              <a:defRPr>
                <a:solidFill>
                  <a:srgbClr val="D9D9D9"/>
                </a:solidFill>
                <a:latin typeface="Montserrat"/>
                <a:ea typeface="Montserrat"/>
                <a:cs typeface="Montserrat"/>
                <a:sym typeface="Montserrat"/>
              </a:defRPr>
            </a:lvl7pPr>
            <a:lvl8pPr marL="3657600" lvl="7" indent="-317500">
              <a:lnSpc>
                <a:spcPct val="115000"/>
              </a:lnSpc>
              <a:spcBef>
                <a:spcPts val="1600"/>
              </a:spcBef>
              <a:spcAft>
                <a:spcPts val="0"/>
              </a:spcAft>
              <a:buClr>
                <a:srgbClr val="D9D9D9"/>
              </a:buClr>
              <a:buSzPts val="1400"/>
              <a:buFont typeface="Montserrat"/>
              <a:buChar char="○"/>
              <a:defRPr>
                <a:solidFill>
                  <a:srgbClr val="D9D9D9"/>
                </a:solidFill>
                <a:latin typeface="Montserrat"/>
                <a:ea typeface="Montserrat"/>
                <a:cs typeface="Montserrat"/>
                <a:sym typeface="Montserrat"/>
              </a:defRPr>
            </a:lvl8pPr>
            <a:lvl9pPr marL="4114800" lvl="8" indent="-317500">
              <a:lnSpc>
                <a:spcPct val="115000"/>
              </a:lnSpc>
              <a:spcBef>
                <a:spcPts val="1600"/>
              </a:spcBef>
              <a:spcAft>
                <a:spcPts val="1600"/>
              </a:spcAft>
              <a:buClr>
                <a:srgbClr val="D9D9D9"/>
              </a:buClr>
              <a:buSzPts val="1400"/>
              <a:buFont typeface="Montserrat"/>
              <a:buChar char="■"/>
              <a:defRPr>
                <a:solidFill>
                  <a:srgbClr val="D9D9D9"/>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mt="50000"/>
          </a:blip>
          <a:stretch>
            <a:fillRect/>
          </a:stretch>
        </p:blipFill>
        <p:spPr>
          <a:xfrm>
            <a:off x="8523549" y="0"/>
            <a:ext cx="620452" cy="7193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ctrTitle"/>
          </p:nvPr>
        </p:nvSpPr>
        <p:spPr>
          <a:xfrm>
            <a:off x="743400" y="3308950"/>
            <a:ext cx="7657200" cy="14379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endParaRPr sz="3600"/>
          </a:p>
          <a:p>
            <a:pPr marL="0" lvl="0" indent="0" algn="ctr" rtl="0">
              <a:spcBef>
                <a:spcPts val="0"/>
              </a:spcBef>
              <a:spcAft>
                <a:spcPts val="0"/>
              </a:spcAft>
              <a:buNone/>
            </a:pPr>
            <a:r>
              <a:rPr lang="en" sz="3600"/>
              <a:t>Candidate Campaign Planning:</a:t>
            </a:r>
            <a:endParaRPr sz="3600"/>
          </a:p>
          <a:p>
            <a:pPr marL="0" lvl="0" indent="0" algn="ctr" rtl="0">
              <a:spcBef>
                <a:spcPts val="0"/>
              </a:spcBef>
              <a:spcAft>
                <a:spcPts val="0"/>
              </a:spcAft>
              <a:buNone/>
            </a:pPr>
            <a:r>
              <a:rPr lang="en" sz="3600"/>
              <a:t>How to Make a Campaign Plan</a:t>
            </a:r>
            <a:endParaRPr sz="3600"/>
          </a:p>
        </p:txBody>
      </p:sp>
      <p:pic>
        <p:nvPicPr>
          <p:cNvPr id="74" name="Google Shape;74;p13"/>
          <p:cNvPicPr preferRelativeResize="0"/>
          <p:nvPr/>
        </p:nvPicPr>
        <p:blipFill>
          <a:blip r:embed="rId3">
            <a:alphaModFix/>
          </a:blip>
          <a:stretch>
            <a:fillRect/>
          </a:stretch>
        </p:blipFill>
        <p:spPr>
          <a:xfrm>
            <a:off x="626425" y="267075"/>
            <a:ext cx="7891155" cy="263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279025" y="63950"/>
            <a:ext cx="8222100" cy="144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a:t>Putting the plan together…</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a:t>Planning + Scheduling</a:t>
            </a:r>
            <a:endParaRPr/>
          </a:p>
        </p:txBody>
      </p:sp>
      <p:pic>
        <p:nvPicPr>
          <p:cNvPr id="137" name="Google Shape;137;p22"/>
          <p:cNvPicPr preferRelativeResize="0"/>
          <p:nvPr/>
        </p:nvPicPr>
        <p:blipFill>
          <a:blip r:embed="rId3">
            <a:alphaModFix/>
          </a:blip>
          <a:stretch>
            <a:fillRect/>
          </a:stretch>
        </p:blipFill>
        <p:spPr>
          <a:xfrm>
            <a:off x="0" y="2801750"/>
            <a:ext cx="9144000" cy="1800475"/>
          </a:xfrm>
          <a:prstGeom prst="rect">
            <a:avLst/>
          </a:prstGeom>
          <a:noFill/>
          <a:ln>
            <a:noFill/>
          </a:ln>
        </p:spPr>
      </p:pic>
      <p:sp>
        <p:nvSpPr>
          <p:cNvPr id="138" name="Google Shape;138;p22"/>
          <p:cNvSpPr txBox="1"/>
          <p:nvPr/>
        </p:nvSpPr>
        <p:spPr>
          <a:xfrm>
            <a:off x="26575" y="2022850"/>
            <a:ext cx="84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Montserrat"/>
                <a:ea typeface="Montserrat"/>
                <a:cs typeface="Montserrat"/>
                <a:sym typeface="Montserrat"/>
              </a:rPr>
              <a:t>Work backwards from election day. Plan week by week to ensure you meet your goals:</a:t>
            </a:r>
            <a:endParaRPr b="1">
              <a:latin typeface="Montserrat"/>
              <a:ea typeface="Montserrat"/>
              <a:cs typeface="Montserrat"/>
              <a:sym typeface="Montserrat"/>
            </a:endParaRPr>
          </a:p>
        </p:txBody>
      </p:sp>
      <p:sp>
        <p:nvSpPr>
          <p:cNvPr id="139" name="Google Shape;139;p22"/>
          <p:cNvSpPr txBox="1"/>
          <p:nvPr/>
        </p:nvSpPr>
        <p:spPr>
          <a:xfrm>
            <a:off x="3375850" y="4676850"/>
            <a:ext cx="217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 Sample Weekly Plan| </a:t>
            </a:r>
            <a:endParaRPr>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3"/>
          <p:cNvPicPr preferRelativeResize="0"/>
          <p:nvPr/>
        </p:nvPicPr>
        <p:blipFill>
          <a:blip r:embed="rId3">
            <a:alphaModFix/>
          </a:blip>
          <a:stretch>
            <a:fillRect/>
          </a:stretch>
        </p:blipFill>
        <p:spPr>
          <a:xfrm>
            <a:off x="3714150" y="161963"/>
            <a:ext cx="4819576" cy="4819576"/>
          </a:xfrm>
          <a:prstGeom prst="rect">
            <a:avLst/>
          </a:prstGeom>
          <a:noFill/>
          <a:ln>
            <a:noFill/>
          </a:ln>
        </p:spPr>
      </p:pic>
      <p:sp>
        <p:nvSpPr>
          <p:cNvPr id="145" name="Google Shape;145;p23"/>
          <p:cNvSpPr txBox="1">
            <a:spLocks noGrp="1"/>
          </p:cNvSpPr>
          <p:nvPr>
            <p:ph type="title"/>
          </p:nvPr>
        </p:nvSpPr>
        <p:spPr>
          <a:xfrm>
            <a:off x="58500" y="161975"/>
            <a:ext cx="3214200" cy="121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a:t>Putting the plan together…</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2400"/>
              <a:t>Messaging Tactics</a:t>
            </a:r>
            <a:endParaRPr sz="2400"/>
          </a:p>
        </p:txBody>
      </p:sp>
      <p:sp>
        <p:nvSpPr>
          <p:cNvPr id="146" name="Google Shape;146;p23"/>
          <p:cNvSpPr txBox="1">
            <a:spLocks noGrp="1"/>
          </p:cNvSpPr>
          <p:nvPr>
            <p:ph type="title"/>
          </p:nvPr>
        </p:nvSpPr>
        <p:spPr>
          <a:xfrm>
            <a:off x="197600" y="2571750"/>
            <a:ext cx="3214200" cy="121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i="1"/>
              <a:t>It takes 5-8 campaign touches to get voters to take action. You’ll need multiple tactics with consistent messaging to convince and activate voters.</a:t>
            </a:r>
            <a:endParaRPr sz="1600" i="1"/>
          </a:p>
          <a:p>
            <a:pPr marL="0" lvl="0" indent="0" algn="l" rtl="0">
              <a:spcBef>
                <a:spcPts val="0"/>
              </a:spcBef>
              <a:spcAft>
                <a:spcPts val="0"/>
              </a:spcAft>
              <a:buNone/>
            </a:pP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Takeaways</a:t>
            </a:r>
            <a:endParaRPr/>
          </a:p>
        </p:txBody>
      </p:sp>
      <p:sp>
        <p:nvSpPr>
          <p:cNvPr id="152" name="Google Shape;152;p24"/>
          <p:cNvSpPr txBox="1">
            <a:spLocks noGrp="1"/>
          </p:cNvSpPr>
          <p:nvPr>
            <p:ph type="body" idx="1"/>
          </p:nvPr>
        </p:nvSpPr>
        <p:spPr>
          <a:xfrm>
            <a:off x="471900" y="2061750"/>
            <a:ext cx="8093400" cy="27102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AutoNum type="arabicPeriod"/>
            </a:pPr>
            <a:r>
              <a:rPr lang="en" sz="2300"/>
              <a:t>Time Management &amp; Urgency Are Key</a:t>
            </a:r>
            <a:endParaRPr sz="2300"/>
          </a:p>
          <a:p>
            <a:pPr marL="457200" lvl="0" indent="-374650" algn="l" rtl="0">
              <a:spcBef>
                <a:spcPts val="0"/>
              </a:spcBef>
              <a:spcAft>
                <a:spcPts val="0"/>
              </a:spcAft>
              <a:buSzPts val="2300"/>
              <a:buAutoNum type="arabicPeriod"/>
            </a:pPr>
            <a:r>
              <a:rPr lang="en" sz="2300"/>
              <a:t>Start with your Budget &amp; Bank</a:t>
            </a:r>
            <a:endParaRPr sz="2300"/>
          </a:p>
          <a:p>
            <a:pPr marL="457200" lvl="0" indent="-374650" algn="l" rtl="0">
              <a:spcBef>
                <a:spcPts val="0"/>
              </a:spcBef>
              <a:spcAft>
                <a:spcPts val="0"/>
              </a:spcAft>
              <a:buSzPts val="2300"/>
              <a:buAutoNum type="arabicPeriod"/>
            </a:pPr>
            <a:r>
              <a:rPr lang="en" sz="2300"/>
              <a:t>People Want to Help →  But you need to ask them!</a:t>
            </a:r>
            <a:endParaRPr sz="2300"/>
          </a:p>
          <a:p>
            <a:pPr marL="457200" lvl="0" indent="-374650" algn="l" rtl="0">
              <a:spcBef>
                <a:spcPts val="0"/>
              </a:spcBef>
              <a:spcAft>
                <a:spcPts val="0"/>
              </a:spcAft>
              <a:buSzPts val="2300"/>
              <a:buAutoNum type="arabicPeriod"/>
            </a:pPr>
            <a:r>
              <a:rPr lang="en" sz="2300"/>
              <a:t>Identify and focus on l</a:t>
            </a:r>
            <a:r>
              <a:rPr lang="en" sz="2300" u="sng"/>
              <a:t>ikely voters</a:t>
            </a:r>
            <a:endParaRPr sz="2300" u="sng"/>
          </a:p>
          <a:p>
            <a:pPr marL="457200" lvl="0" indent="-374650" algn="l" rtl="0">
              <a:spcBef>
                <a:spcPts val="0"/>
              </a:spcBef>
              <a:spcAft>
                <a:spcPts val="0"/>
              </a:spcAft>
              <a:buSzPts val="2300"/>
              <a:buAutoNum type="arabicPeriod"/>
            </a:pPr>
            <a:r>
              <a:rPr lang="en" sz="2300"/>
              <a:t>Set Goals → Set a timeline. Hold Yourself Accountable</a:t>
            </a:r>
            <a:r>
              <a:rPr lang="en"/>
              <a:t> (write a plan!)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Additional Resource: </a:t>
            </a:r>
            <a:endParaRPr/>
          </a:p>
        </p:txBody>
      </p:sp>
      <p:sp>
        <p:nvSpPr>
          <p:cNvPr id="158" name="Google Shape;158;p2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New Hampshire State Democratic Party</a:t>
            </a:r>
            <a:endParaRPr/>
          </a:p>
          <a:p>
            <a:pPr marL="0" lvl="0" indent="0" algn="l" rtl="0">
              <a:spcBef>
                <a:spcPts val="1600"/>
              </a:spcBef>
              <a:spcAft>
                <a:spcPts val="0"/>
              </a:spcAft>
              <a:buNone/>
            </a:pPr>
            <a:r>
              <a:rPr lang="en"/>
              <a:t>-Your local Democratic Committee</a:t>
            </a:r>
            <a:endParaRPr/>
          </a:p>
          <a:p>
            <a:pPr marL="0" lvl="0" indent="0" algn="l" rtl="0">
              <a:spcBef>
                <a:spcPts val="1600"/>
              </a:spcBef>
              <a:spcAft>
                <a:spcPts val="1600"/>
              </a:spcAft>
              <a:buNone/>
            </a:pPr>
            <a:r>
              <a:rPr lang="en"/>
              <a:t>-Organized Allied interest Groups/Organized Later (Teachers, Firefighters, Sierra Club, NH Young Democrats, 603-Forward, Kent Street Coalition,  Rights &amp; Democracy, etc).</a:t>
            </a:r>
            <a:endParaRPr/>
          </a:p>
        </p:txBody>
      </p:sp>
      <p:pic>
        <p:nvPicPr>
          <p:cNvPr id="159" name="Google Shape;159;p25"/>
          <p:cNvPicPr preferRelativeResize="0"/>
          <p:nvPr/>
        </p:nvPicPr>
        <p:blipFill rotWithShape="1">
          <a:blip r:embed="rId3">
            <a:alphaModFix/>
          </a:blip>
          <a:srcRect b="27917"/>
          <a:stretch/>
        </p:blipFill>
        <p:spPr>
          <a:xfrm>
            <a:off x="4572000" y="2295647"/>
            <a:ext cx="4367400" cy="19570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397350" y="2529050"/>
            <a:ext cx="3721500" cy="767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6500">
                <a:solidFill>
                  <a:schemeClr val="dk2"/>
                </a:solidFill>
              </a:rPr>
              <a:t>Agenda</a:t>
            </a:r>
            <a:endParaRPr sz="6500">
              <a:solidFill>
                <a:schemeClr val="dk2"/>
              </a:solidFill>
            </a:endParaRPr>
          </a:p>
        </p:txBody>
      </p:sp>
      <p:sp>
        <p:nvSpPr>
          <p:cNvPr id="80" name="Google Shape;80;p14"/>
          <p:cNvSpPr txBox="1">
            <a:spLocks noGrp="1"/>
          </p:cNvSpPr>
          <p:nvPr>
            <p:ph type="body" idx="4294967295"/>
          </p:nvPr>
        </p:nvSpPr>
        <p:spPr>
          <a:xfrm>
            <a:off x="1633800" y="537300"/>
            <a:ext cx="5876400" cy="3501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300" b="1">
              <a:solidFill>
                <a:srgbClr val="000000"/>
              </a:solidFill>
              <a:latin typeface="Arial"/>
              <a:ea typeface="Arial"/>
              <a:cs typeface="Arial"/>
              <a:sym typeface="Arial"/>
            </a:endParaRPr>
          </a:p>
          <a:p>
            <a:pPr marL="914400" lvl="1" indent="-349250" algn="l" rtl="0">
              <a:lnSpc>
                <a:spcPct val="100000"/>
              </a:lnSpc>
              <a:spcBef>
                <a:spcPts val="0"/>
              </a:spcBef>
              <a:spcAft>
                <a:spcPts val="0"/>
              </a:spcAft>
              <a:buClr>
                <a:srgbClr val="B7B7B7"/>
              </a:buClr>
              <a:buSzPts val="1900"/>
              <a:buChar char="○"/>
            </a:pPr>
            <a:r>
              <a:rPr lang="en" sz="1300" b="1">
                <a:solidFill>
                  <a:srgbClr val="000000"/>
                </a:solidFill>
                <a:latin typeface="Arial"/>
                <a:ea typeface="Arial"/>
                <a:cs typeface="Arial"/>
                <a:sym typeface="Arial"/>
              </a:rPr>
              <a:t>Welcome! </a:t>
            </a:r>
            <a:endParaRPr sz="1300" b="1">
              <a:solidFill>
                <a:srgbClr val="000000"/>
              </a:solidFill>
              <a:latin typeface="Arial"/>
              <a:ea typeface="Arial"/>
              <a:cs typeface="Arial"/>
              <a:sym typeface="Arial"/>
            </a:endParaRPr>
          </a:p>
          <a:p>
            <a:pPr marL="914400" lvl="0" indent="0" algn="l" rtl="0">
              <a:lnSpc>
                <a:spcPct val="100000"/>
              </a:lnSpc>
              <a:spcBef>
                <a:spcPts val="0"/>
              </a:spcBef>
              <a:spcAft>
                <a:spcPts val="0"/>
              </a:spcAft>
              <a:buNone/>
            </a:pPr>
            <a:endParaRPr sz="1300" b="1">
              <a:solidFill>
                <a:srgbClr val="000000"/>
              </a:solidFill>
              <a:latin typeface="Arial"/>
              <a:ea typeface="Arial"/>
              <a:cs typeface="Arial"/>
              <a:sym typeface="Arial"/>
            </a:endParaRPr>
          </a:p>
          <a:p>
            <a:pPr marL="914400" lvl="1" indent="-349250" algn="l" rtl="0">
              <a:lnSpc>
                <a:spcPct val="100000"/>
              </a:lnSpc>
              <a:spcBef>
                <a:spcPts val="0"/>
              </a:spcBef>
              <a:spcAft>
                <a:spcPts val="0"/>
              </a:spcAft>
              <a:buClr>
                <a:srgbClr val="B7B7B7"/>
              </a:buClr>
              <a:buSzPts val="1900"/>
              <a:buChar char="○"/>
            </a:pPr>
            <a:r>
              <a:rPr lang="en" sz="1300" b="1">
                <a:solidFill>
                  <a:srgbClr val="000000"/>
                </a:solidFill>
                <a:latin typeface="Arial"/>
                <a:ea typeface="Arial"/>
                <a:cs typeface="Arial"/>
                <a:sym typeface="Arial"/>
              </a:rPr>
              <a:t>What is a Campaign Plan?</a:t>
            </a:r>
            <a:endParaRPr sz="1300" b="1">
              <a:solidFill>
                <a:srgbClr val="000000"/>
              </a:solidFill>
              <a:latin typeface="Arial"/>
              <a:ea typeface="Arial"/>
              <a:cs typeface="Arial"/>
              <a:sym typeface="Arial"/>
            </a:endParaRPr>
          </a:p>
          <a:p>
            <a:pPr marL="914400" lvl="0" indent="0" algn="l" rtl="0">
              <a:lnSpc>
                <a:spcPct val="100000"/>
              </a:lnSpc>
              <a:spcBef>
                <a:spcPts val="0"/>
              </a:spcBef>
              <a:spcAft>
                <a:spcPts val="0"/>
              </a:spcAft>
              <a:buNone/>
            </a:pPr>
            <a:endParaRPr sz="1300" b="1">
              <a:solidFill>
                <a:srgbClr val="000000"/>
              </a:solidFill>
              <a:latin typeface="Arial"/>
              <a:ea typeface="Arial"/>
              <a:cs typeface="Arial"/>
              <a:sym typeface="Arial"/>
            </a:endParaRPr>
          </a:p>
          <a:p>
            <a:pPr marL="914400" lvl="1" indent="-349250" algn="l" rtl="0">
              <a:lnSpc>
                <a:spcPct val="100000"/>
              </a:lnSpc>
              <a:spcBef>
                <a:spcPts val="0"/>
              </a:spcBef>
              <a:spcAft>
                <a:spcPts val="0"/>
              </a:spcAft>
              <a:buClr>
                <a:srgbClr val="B7B7B7"/>
              </a:buClr>
              <a:buSzPts val="1900"/>
              <a:buChar char="○"/>
            </a:pPr>
            <a:r>
              <a:rPr lang="en" sz="1300" b="1">
                <a:solidFill>
                  <a:srgbClr val="000000"/>
                </a:solidFill>
                <a:latin typeface="Arial"/>
                <a:ea typeface="Arial"/>
                <a:cs typeface="Arial"/>
                <a:sym typeface="Arial"/>
              </a:rPr>
              <a:t>Budgeting &amp; Fundraising </a:t>
            </a:r>
            <a:endParaRPr sz="1300" b="1">
              <a:solidFill>
                <a:srgbClr val="000000"/>
              </a:solidFill>
              <a:latin typeface="Arial"/>
              <a:ea typeface="Arial"/>
              <a:cs typeface="Arial"/>
              <a:sym typeface="Arial"/>
            </a:endParaRPr>
          </a:p>
          <a:p>
            <a:pPr marL="914400" lvl="0" indent="0" algn="l" rtl="0">
              <a:lnSpc>
                <a:spcPct val="100000"/>
              </a:lnSpc>
              <a:spcBef>
                <a:spcPts val="0"/>
              </a:spcBef>
              <a:spcAft>
                <a:spcPts val="0"/>
              </a:spcAft>
              <a:buNone/>
            </a:pPr>
            <a:endParaRPr sz="1300" b="1">
              <a:solidFill>
                <a:srgbClr val="000000"/>
              </a:solidFill>
              <a:latin typeface="Arial"/>
              <a:ea typeface="Arial"/>
              <a:cs typeface="Arial"/>
              <a:sym typeface="Arial"/>
            </a:endParaRPr>
          </a:p>
          <a:p>
            <a:pPr marL="914400" lvl="1" indent="-349250" algn="l" rtl="0">
              <a:lnSpc>
                <a:spcPct val="100000"/>
              </a:lnSpc>
              <a:spcBef>
                <a:spcPts val="0"/>
              </a:spcBef>
              <a:spcAft>
                <a:spcPts val="0"/>
              </a:spcAft>
              <a:buClr>
                <a:srgbClr val="B7B7B7"/>
              </a:buClr>
              <a:buSzPts val="1900"/>
              <a:buChar char="○"/>
            </a:pPr>
            <a:r>
              <a:rPr lang="en" sz="1300" b="1">
                <a:solidFill>
                  <a:srgbClr val="000000"/>
                </a:solidFill>
                <a:latin typeface="Arial"/>
                <a:ea typeface="Arial"/>
                <a:cs typeface="Arial"/>
                <a:sym typeface="Arial"/>
              </a:rPr>
              <a:t>Direct Voter Contact</a:t>
            </a:r>
            <a:endParaRPr sz="1300" b="1">
              <a:solidFill>
                <a:srgbClr val="000000"/>
              </a:solidFill>
              <a:latin typeface="Arial"/>
              <a:ea typeface="Arial"/>
              <a:cs typeface="Arial"/>
              <a:sym typeface="Arial"/>
            </a:endParaRPr>
          </a:p>
          <a:p>
            <a:pPr marL="914400" lvl="0" indent="0" algn="l" rtl="0">
              <a:lnSpc>
                <a:spcPct val="100000"/>
              </a:lnSpc>
              <a:spcBef>
                <a:spcPts val="0"/>
              </a:spcBef>
              <a:spcAft>
                <a:spcPts val="0"/>
              </a:spcAft>
              <a:buNone/>
            </a:pPr>
            <a:endParaRPr sz="1300" b="1">
              <a:solidFill>
                <a:srgbClr val="000000"/>
              </a:solidFill>
              <a:latin typeface="Arial"/>
              <a:ea typeface="Arial"/>
              <a:cs typeface="Arial"/>
              <a:sym typeface="Arial"/>
            </a:endParaRPr>
          </a:p>
          <a:p>
            <a:pPr marL="914400" lvl="1" indent="-349250" algn="l" rtl="0">
              <a:lnSpc>
                <a:spcPct val="100000"/>
              </a:lnSpc>
              <a:spcBef>
                <a:spcPts val="0"/>
              </a:spcBef>
              <a:spcAft>
                <a:spcPts val="0"/>
              </a:spcAft>
              <a:buClr>
                <a:srgbClr val="B7B7B7"/>
              </a:buClr>
              <a:buSzPts val="1900"/>
              <a:buChar char="○"/>
            </a:pPr>
            <a:r>
              <a:rPr lang="en" sz="1300" b="1">
                <a:solidFill>
                  <a:srgbClr val="000000"/>
                </a:solidFill>
                <a:latin typeface="Arial"/>
                <a:ea typeface="Arial"/>
                <a:cs typeface="Arial"/>
                <a:sym typeface="Arial"/>
              </a:rPr>
              <a:t>Communications + Networking</a:t>
            </a:r>
            <a:endParaRPr sz="1300" b="1">
              <a:solidFill>
                <a:srgbClr val="000000"/>
              </a:solidFill>
              <a:latin typeface="Arial"/>
              <a:ea typeface="Arial"/>
              <a:cs typeface="Arial"/>
              <a:sym typeface="Arial"/>
            </a:endParaRPr>
          </a:p>
          <a:p>
            <a:pPr marL="914400" lvl="0" indent="0" algn="l" rtl="0">
              <a:lnSpc>
                <a:spcPct val="100000"/>
              </a:lnSpc>
              <a:spcBef>
                <a:spcPts val="0"/>
              </a:spcBef>
              <a:spcAft>
                <a:spcPts val="0"/>
              </a:spcAft>
              <a:buNone/>
            </a:pPr>
            <a:endParaRPr sz="1300" b="1">
              <a:solidFill>
                <a:srgbClr val="000000"/>
              </a:solidFill>
              <a:latin typeface="Arial"/>
              <a:ea typeface="Arial"/>
              <a:cs typeface="Arial"/>
              <a:sym typeface="Arial"/>
            </a:endParaRPr>
          </a:p>
          <a:p>
            <a:pPr marL="914400" lvl="1" indent="-349250" algn="l" rtl="0">
              <a:lnSpc>
                <a:spcPct val="100000"/>
              </a:lnSpc>
              <a:spcBef>
                <a:spcPts val="0"/>
              </a:spcBef>
              <a:spcAft>
                <a:spcPts val="0"/>
              </a:spcAft>
              <a:buClr>
                <a:srgbClr val="B7B7B7"/>
              </a:buClr>
              <a:buSzPts val="1900"/>
              <a:buChar char="○"/>
            </a:pPr>
            <a:r>
              <a:rPr lang="en" sz="1300" b="1">
                <a:solidFill>
                  <a:srgbClr val="000000"/>
                </a:solidFill>
                <a:latin typeface="Arial"/>
                <a:ea typeface="Arial"/>
                <a:cs typeface="Arial"/>
                <a:sym typeface="Arial"/>
              </a:rPr>
              <a:t>Top Takeaways</a:t>
            </a:r>
            <a:endParaRPr sz="1300" b="1">
              <a:solidFill>
                <a:srgbClr val="000000"/>
              </a:solidFill>
              <a:latin typeface="Arial"/>
              <a:ea typeface="Arial"/>
              <a:cs typeface="Arial"/>
              <a:sym typeface="Arial"/>
            </a:endParaRPr>
          </a:p>
          <a:p>
            <a:pPr marL="914400" lvl="0" indent="0" algn="l" rtl="0">
              <a:lnSpc>
                <a:spcPct val="100000"/>
              </a:lnSpc>
              <a:spcBef>
                <a:spcPts val="0"/>
              </a:spcBef>
              <a:spcAft>
                <a:spcPts val="0"/>
              </a:spcAft>
              <a:buNone/>
            </a:pPr>
            <a:endParaRPr sz="1300" b="1">
              <a:solidFill>
                <a:srgbClr val="000000"/>
              </a:solidFill>
              <a:latin typeface="Arial"/>
              <a:ea typeface="Arial"/>
              <a:cs typeface="Arial"/>
              <a:sym typeface="Arial"/>
            </a:endParaRPr>
          </a:p>
          <a:p>
            <a:pPr marL="914400" lvl="1" indent="-349250" algn="l" rtl="0">
              <a:lnSpc>
                <a:spcPct val="100000"/>
              </a:lnSpc>
              <a:spcBef>
                <a:spcPts val="0"/>
              </a:spcBef>
              <a:spcAft>
                <a:spcPts val="0"/>
              </a:spcAft>
              <a:buClr>
                <a:srgbClr val="B7B7B7"/>
              </a:buClr>
              <a:buSzPts val="1900"/>
              <a:buChar char="○"/>
            </a:pPr>
            <a:r>
              <a:rPr lang="en" sz="1300" b="1">
                <a:solidFill>
                  <a:srgbClr val="000000"/>
                </a:solidFill>
                <a:latin typeface="Arial"/>
                <a:ea typeface="Arial"/>
                <a:cs typeface="Arial"/>
                <a:sym typeface="Arial"/>
              </a:rPr>
              <a:t>Additional Resources</a:t>
            </a:r>
            <a:endParaRPr sz="1300" b="1">
              <a:solidFill>
                <a:srgbClr val="000000"/>
              </a:solidFill>
              <a:latin typeface="Arial"/>
              <a:ea typeface="Arial"/>
              <a:cs typeface="Arial"/>
              <a:sym typeface="Arial"/>
            </a:endParaRPr>
          </a:p>
          <a:p>
            <a:pPr marL="914400" lvl="0" indent="0" algn="l" rtl="0">
              <a:lnSpc>
                <a:spcPct val="100000"/>
              </a:lnSpc>
              <a:spcBef>
                <a:spcPts val="0"/>
              </a:spcBef>
              <a:spcAft>
                <a:spcPts val="0"/>
              </a:spcAft>
              <a:buNone/>
            </a:pPr>
            <a:endParaRPr sz="1300" b="1">
              <a:solidFill>
                <a:srgbClr val="000000"/>
              </a:solidFill>
              <a:latin typeface="Arial"/>
              <a:ea typeface="Arial"/>
              <a:cs typeface="Arial"/>
              <a:sym typeface="Arial"/>
            </a:endParaRPr>
          </a:p>
          <a:p>
            <a:pPr marL="914400" lvl="1" indent="-349250" algn="l" rtl="0">
              <a:lnSpc>
                <a:spcPct val="100000"/>
              </a:lnSpc>
              <a:spcBef>
                <a:spcPts val="0"/>
              </a:spcBef>
              <a:spcAft>
                <a:spcPts val="0"/>
              </a:spcAft>
              <a:buClr>
                <a:srgbClr val="B7B7B7"/>
              </a:buClr>
              <a:buSzPts val="1900"/>
              <a:buChar char="○"/>
            </a:pPr>
            <a:r>
              <a:rPr lang="en" sz="1300" b="1">
                <a:solidFill>
                  <a:srgbClr val="000000"/>
                </a:solidFill>
                <a:latin typeface="Arial"/>
                <a:ea typeface="Arial"/>
                <a:cs typeface="Arial"/>
                <a:sym typeface="Arial"/>
              </a:rPr>
              <a:t>Q&amp;A</a:t>
            </a:r>
            <a:endParaRPr sz="1900" b="1">
              <a:solidFill>
                <a:srgbClr val="B7B7B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p:nvPr/>
        </p:nvSpPr>
        <p:spPr>
          <a:xfrm>
            <a:off x="110325" y="410500"/>
            <a:ext cx="3237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chemeClr val="lt1"/>
                </a:solidFill>
                <a:latin typeface="Montserrat"/>
                <a:ea typeface="Montserrat"/>
                <a:cs typeface="Montserrat"/>
                <a:sym typeface="Montserrat"/>
              </a:rPr>
              <a:t>Why Write a Campaign Plan?</a:t>
            </a:r>
            <a:endParaRPr sz="1200"/>
          </a:p>
        </p:txBody>
      </p:sp>
      <p:sp>
        <p:nvSpPr>
          <p:cNvPr id="86" name="Google Shape;86;p15"/>
          <p:cNvSpPr txBox="1"/>
          <p:nvPr/>
        </p:nvSpPr>
        <p:spPr>
          <a:xfrm>
            <a:off x="6223200" y="410500"/>
            <a:ext cx="23643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latin typeface="Montserrat"/>
                <a:ea typeface="Montserrat"/>
                <a:cs typeface="Montserrat"/>
                <a:sym typeface="Montserrat"/>
              </a:rPr>
              <a:t>What is a Campaign Plan?</a:t>
            </a:r>
            <a:endParaRPr sz="2100" b="1">
              <a:latin typeface="Montserrat"/>
              <a:ea typeface="Montserrat"/>
              <a:cs typeface="Montserrat"/>
              <a:sym typeface="Montserrat"/>
            </a:endParaRPr>
          </a:p>
        </p:txBody>
      </p:sp>
      <p:sp>
        <p:nvSpPr>
          <p:cNvPr id="87" name="Google Shape;87;p15"/>
          <p:cNvSpPr txBox="1"/>
          <p:nvPr/>
        </p:nvSpPr>
        <p:spPr>
          <a:xfrm>
            <a:off x="6223200" y="1734950"/>
            <a:ext cx="28584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u="sng">
                <a:latin typeface="Montserrat"/>
                <a:ea typeface="Montserrat"/>
                <a:cs typeface="Montserrat"/>
                <a:sym typeface="Montserrat"/>
              </a:rPr>
              <a:t>Your Blueprint to Victory.</a:t>
            </a:r>
            <a:endParaRPr sz="1300" b="1" u="sng">
              <a:latin typeface="Montserrat"/>
              <a:ea typeface="Montserrat"/>
              <a:cs typeface="Montserrat"/>
              <a:sym typeface="Montserrat"/>
            </a:endParaRPr>
          </a:p>
          <a:p>
            <a:pPr marL="0" lvl="0" indent="0" algn="l" rtl="0">
              <a:spcBef>
                <a:spcPts val="0"/>
              </a:spcBef>
              <a:spcAft>
                <a:spcPts val="0"/>
              </a:spcAft>
              <a:buNone/>
            </a:pPr>
            <a:endParaRPr sz="1300">
              <a:latin typeface="Montserrat"/>
              <a:ea typeface="Montserrat"/>
              <a:cs typeface="Montserrat"/>
              <a:sym typeface="Montserrat"/>
            </a:endParaRPr>
          </a:p>
          <a:p>
            <a:pPr marL="457200" lvl="0" indent="-311150" algn="l" rtl="0">
              <a:spcBef>
                <a:spcPts val="0"/>
              </a:spcBef>
              <a:spcAft>
                <a:spcPts val="0"/>
              </a:spcAft>
              <a:buSzPts val="1300"/>
              <a:buFont typeface="Montserrat"/>
              <a:buChar char="●"/>
            </a:pPr>
            <a:r>
              <a:rPr lang="en" sz="1300">
                <a:latin typeface="Montserrat"/>
                <a:ea typeface="Montserrat"/>
                <a:cs typeface="Montserrat"/>
                <a:sym typeface="Montserrat"/>
              </a:rPr>
              <a:t>A </a:t>
            </a:r>
            <a:r>
              <a:rPr lang="en" sz="1300" u="sng">
                <a:latin typeface="Montserrat"/>
                <a:ea typeface="Montserrat"/>
                <a:cs typeface="Montserrat"/>
                <a:sym typeface="Montserrat"/>
              </a:rPr>
              <a:t>written</a:t>
            </a:r>
            <a:r>
              <a:rPr lang="en" sz="1300">
                <a:latin typeface="Montserrat"/>
                <a:ea typeface="Montserrat"/>
                <a:cs typeface="Montserrat"/>
                <a:sym typeface="Montserrat"/>
              </a:rPr>
              <a:t> document </a:t>
            </a:r>
            <a:endParaRPr sz="1300">
              <a:latin typeface="Montserrat"/>
              <a:ea typeface="Montserrat"/>
              <a:cs typeface="Montserrat"/>
              <a:sym typeface="Montserrat"/>
            </a:endParaRPr>
          </a:p>
          <a:p>
            <a:pPr marL="457200" lvl="0" indent="0" algn="l" rtl="0">
              <a:spcBef>
                <a:spcPts val="0"/>
              </a:spcBef>
              <a:spcAft>
                <a:spcPts val="0"/>
              </a:spcAft>
              <a:buNone/>
            </a:pPr>
            <a:endParaRPr sz="1300">
              <a:latin typeface="Montserrat"/>
              <a:ea typeface="Montserrat"/>
              <a:cs typeface="Montserrat"/>
              <a:sym typeface="Montserrat"/>
            </a:endParaRPr>
          </a:p>
          <a:p>
            <a:pPr marL="457200" lvl="0" indent="-311150" algn="l" rtl="0">
              <a:spcBef>
                <a:spcPts val="0"/>
              </a:spcBef>
              <a:spcAft>
                <a:spcPts val="0"/>
              </a:spcAft>
              <a:buSzPts val="1300"/>
              <a:buFont typeface="Montserrat"/>
              <a:buChar char="●"/>
            </a:pPr>
            <a:r>
              <a:rPr lang="en" sz="1300">
                <a:latin typeface="Montserrat"/>
                <a:ea typeface="Montserrat"/>
                <a:cs typeface="Montserrat"/>
                <a:sym typeface="Montserrat"/>
              </a:rPr>
              <a:t>Specific </a:t>
            </a:r>
            <a:r>
              <a:rPr lang="en" sz="1300" u="sng">
                <a:latin typeface="Montserrat"/>
                <a:ea typeface="Montserrat"/>
                <a:cs typeface="Montserrat"/>
                <a:sym typeface="Montserrat"/>
              </a:rPr>
              <a:t>goals</a:t>
            </a:r>
            <a:r>
              <a:rPr lang="en" sz="1300">
                <a:latin typeface="Montserrat"/>
                <a:ea typeface="Montserrat"/>
                <a:cs typeface="Montserrat"/>
                <a:sym typeface="Montserrat"/>
              </a:rPr>
              <a:t>, strategies, &amp; timelines</a:t>
            </a:r>
            <a:endParaRPr sz="1300">
              <a:latin typeface="Montserrat"/>
              <a:ea typeface="Montserrat"/>
              <a:cs typeface="Montserrat"/>
              <a:sym typeface="Montserrat"/>
            </a:endParaRPr>
          </a:p>
          <a:p>
            <a:pPr marL="457200" lvl="0" indent="0" algn="l" rtl="0">
              <a:spcBef>
                <a:spcPts val="0"/>
              </a:spcBef>
              <a:spcAft>
                <a:spcPts val="0"/>
              </a:spcAft>
              <a:buNone/>
            </a:pPr>
            <a:endParaRPr sz="1300">
              <a:latin typeface="Montserrat"/>
              <a:ea typeface="Montserrat"/>
              <a:cs typeface="Montserrat"/>
              <a:sym typeface="Montserrat"/>
            </a:endParaRPr>
          </a:p>
          <a:p>
            <a:pPr marL="457200" lvl="0" indent="-311150" algn="l" rtl="0">
              <a:spcBef>
                <a:spcPts val="0"/>
              </a:spcBef>
              <a:spcAft>
                <a:spcPts val="0"/>
              </a:spcAft>
              <a:buSzPts val="1300"/>
              <a:buFont typeface="Montserrat"/>
              <a:buChar char="●"/>
            </a:pPr>
            <a:r>
              <a:rPr lang="en" sz="1300">
                <a:latin typeface="Montserrat"/>
                <a:ea typeface="Montserrat"/>
                <a:cs typeface="Montserrat"/>
                <a:sym typeface="Montserrat"/>
              </a:rPr>
              <a:t>Ambitious but </a:t>
            </a:r>
            <a:r>
              <a:rPr lang="en" sz="1300" u="sng">
                <a:latin typeface="Montserrat"/>
                <a:ea typeface="Montserrat"/>
                <a:cs typeface="Montserrat"/>
                <a:sym typeface="Montserrat"/>
              </a:rPr>
              <a:t>attainable</a:t>
            </a:r>
            <a:endParaRPr sz="1300" u="sng">
              <a:latin typeface="Montserrat"/>
              <a:ea typeface="Montserrat"/>
              <a:cs typeface="Montserrat"/>
              <a:sym typeface="Montserrat"/>
            </a:endParaRPr>
          </a:p>
          <a:p>
            <a:pPr marL="457200" lvl="0" indent="0" algn="l" rtl="0">
              <a:spcBef>
                <a:spcPts val="0"/>
              </a:spcBef>
              <a:spcAft>
                <a:spcPts val="0"/>
              </a:spcAft>
              <a:buNone/>
            </a:pPr>
            <a:endParaRPr sz="1300">
              <a:latin typeface="Montserrat"/>
              <a:ea typeface="Montserrat"/>
              <a:cs typeface="Montserrat"/>
              <a:sym typeface="Montserrat"/>
            </a:endParaRPr>
          </a:p>
          <a:p>
            <a:pPr marL="457200" lvl="0" indent="-311150" algn="l" rtl="0">
              <a:spcBef>
                <a:spcPts val="0"/>
              </a:spcBef>
              <a:spcAft>
                <a:spcPts val="0"/>
              </a:spcAft>
              <a:buSzPts val="1300"/>
              <a:buFont typeface="Montserrat"/>
              <a:buChar char="●"/>
            </a:pPr>
            <a:r>
              <a:rPr lang="en" sz="1300">
                <a:latin typeface="Montserrat"/>
                <a:ea typeface="Montserrat"/>
                <a:cs typeface="Montserrat"/>
                <a:sym typeface="Montserrat"/>
              </a:rPr>
              <a:t>Centered on </a:t>
            </a:r>
            <a:r>
              <a:rPr lang="en" sz="1300" u="sng">
                <a:latin typeface="Montserrat"/>
                <a:ea typeface="Montserrat"/>
                <a:cs typeface="Montserrat"/>
                <a:sym typeface="Montserrat"/>
              </a:rPr>
              <a:t>voter contact</a:t>
            </a:r>
            <a:r>
              <a:rPr lang="en" sz="1300">
                <a:latin typeface="Montserrat"/>
                <a:ea typeface="Montserrat"/>
                <a:cs typeface="Montserrat"/>
                <a:sym typeface="Montserrat"/>
              </a:rPr>
              <a:t> &amp; delivering your message to your target voters. </a:t>
            </a:r>
            <a:endParaRPr sz="1300">
              <a:latin typeface="Montserrat"/>
              <a:ea typeface="Montserrat"/>
              <a:cs typeface="Montserrat"/>
              <a:sym typeface="Montserrat"/>
            </a:endParaRPr>
          </a:p>
          <a:p>
            <a:pPr marL="0" lvl="0" indent="0" algn="l" rtl="0">
              <a:spcBef>
                <a:spcPts val="0"/>
              </a:spcBef>
              <a:spcAft>
                <a:spcPts val="0"/>
              </a:spcAft>
              <a:buNone/>
            </a:pPr>
            <a:endParaRPr sz="2600">
              <a:latin typeface="Montserrat"/>
              <a:ea typeface="Montserrat"/>
              <a:cs typeface="Montserrat"/>
              <a:sym typeface="Montserrat"/>
            </a:endParaRPr>
          </a:p>
        </p:txBody>
      </p:sp>
      <p:sp>
        <p:nvSpPr>
          <p:cNvPr id="88" name="Google Shape;88;p15"/>
          <p:cNvSpPr txBox="1"/>
          <p:nvPr/>
        </p:nvSpPr>
        <p:spPr>
          <a:xfrm>
            <a:off x="0" y="1525750"/>
            <a:ext cx="2920800" cy="2770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FFFFFF"/>
              </a:buClr>
              <a:buSzPts val="1400"/>
              <a:buFont typeface="Montserrat"/>
              <a:buChar char="●"/>
            </a:pPr>
            <a:r>
              <a:rPr lang="en" b="1">
                <a:solidFill>
                  <a:srgbClr val="FFFFFF"/>
                </a:solidFill>
                <a:latin typeface="Montserrat"/>
                <a:ea typeface="Montserrat"/>
                <a:cs typeface="Montserrat"/>
                <a:sym typeface="Montserrat"/>
              </a:rPr>
              <a:t>Elections come up quick!</a:t>
            </a:r>
            <a:endParaRPr b="1">
              <a:solidFill>
                <a:srgbClr val="FFFFFF"/>
              </a:solidFill>
              <a:latin typeface="Montserrat"/>
              <a:ea typeface="Montserrat"/>
              <a:cs typeface="Montserrat"/>
              <a:sym typeface="Montserrat"/>
            </a:endParaRPr>
          </a:p>
          <a:p>
            <a:pPr marL="457200" lvl="0" indent="0" algn="l" rtl="0">
              <a:spcBef>
                <a:spcPts val="0"/>
              </a:spcBef>
              <a:spcAft>
                <a:spcPts val="0"/>
              </a:spcAft>
              <a:buNone/>
            </a:pPr>
            <a:endParaRPr b="1">
              <a:solidFill>
                <a:srgbClr val="FFFFFF"/>
              </a:solidFill>
              <a:latin typeface="Montserrat"/>
              <a:ea typeface="Montserrat"/>
              <a:cs typeface="Montserrat"/>
              <a:sym typeface="Montserrat"/>
            </a:endParaRPr>
          </a:p>
          <a:p>
            <a:pPr marL="457200" lvl="0" indent="-317500" algn="l" rtl="0">
              <a:spcBef>
                <a:spcPts val="0"/>
              </a:spcBef>
              <a:spcAft>
                <a:spcPts val="0"/>
              </a:spcAft>
              <a:buClr>
                <a:srgbClr val="FFFFFF"/>
              </a:buClr>
              <a:buSzPts val="1400"/>
              <a:buFont typeface="Montserrat"/>
              <a:buChar char="●"/>
            </a:pPr>
            <a:r>
              <a:rPr lang="en" b="1">
                <a:solidFill>
                  <a:srgbClr val="FFFFFF"/>
                </a:solidFill>
                <a:latin typeface="Montserrat"/>
                <a:ea typeface="Montserrat"/>
                <a:cs typeface="Montserrat"/>
                <a:sym typeface="Montserrat"/>
              </a:rPr>
              <a:t>Tool to set goals, benchmark progress</a:t>
            </a:r>
            <a:endParaRPr b="1">
              <a:solidFill>
                <a:srgbClr val="FFFFFF"/>
              </a:solidFill>
              <a:latin typeface="Montserrat"/>
              <a:ea typeface="Montserrat"/>
              <a:cs typeface="Montserrat"/>
              <a:sym typeface="Montserrat"/>
            </a:endParaRPr>
          </a:p>
          <a:p>
            <a:pPr marL="457200" lvl="0" indent="0" algn="l" rtl="0">
              <a:spcBef>
                <a:spcPts val="0"/>
              </a:spcBef>
              <a:spcAft>
                <a:spcPts val="0"/>
              </a:spcAft>
              <a:buNone/>
            </a:pPr>
            <a:endParaRPr b="1">
              <a:solidFill>
                <a:srgbClr val="FFFFFF"/>
              </a:solidFill>
              <a:latin typeface="Montserrat"/>
              <a:ea typeface="Montserrat"/>
              <a:cs typeface="Montserrat"/>
              <a:sym typeface="Montserrat"/>
            </a:endParaRPr>
          </a:p>
          <a:p>
            <a:pPr marL="457200" lvl="0" indent="0" algn="l" rtl="0">
              <a:spcBef>
                <a:spcPts val="0"/>
              </a:spcBef>
              <a:spcAft>
                <a:spcPts val="0"/>
              </a:spcAft>
              <a:buNone/>
            </a:pPr>
            <a:endParaRPr b="1">
              <a:solidFill>
                <a:srgbClr val="FFFFFF"/>
              </a:solidFill>
              <a:latin typeface="Montserrat"/>
              <a:ea typeface="Montserrat"/>
              <a:cs typeface="Montserrat"/>
              <a:sym typeface="Montserrat"/>
            </a:endParaRPr>
          </a:p>
          <a:p>
            <a:pPr marL="457200" lvl="0" indent="-317500" algn="l" rtl="0">
              <a:spcBef>
                <a:spcPts val="0"/>
              </a:spcBef>
              <a:spcAft>
                <a:spcPts val="0"/>
              </a:spcAft>
              <a:buClr>
                <a:srgbClr val="FFFFFF"/>
              </a:buClr>
              <a:buSzPts val="1400"/>
              <a:buFont typeface="Montserrat"/>
              <a:buChar char="●"/>
            </a:pPr>
            <a:r>
              <a:rPr lang="en" b="1">
                <a:solidFill>
                  <a:srgbClr val="FFFFFF"/>
                </a:solidFill>
                <a:latin typeface="Montserrat"/>
                <a:ea typeface="Montserrat"/>
                <a:cs typeface="Montserrat"/>
                <a:sym typeface="Montserrat"/>
              </a:rPr>
              <a:t>A plan helps you manage competing priorities &amp; spend limited resources on tactics to earn votes </a:t>
            </a:r>
            <a:endParaRPr b="1">
              <a:solidFill>
                <a:srgbClr val="FFFFFF"/>
              </a:solidFill>
              <a:latin typeface="Montserrat"/>
              <a:ea typeface="Montserrat"/>
              <a:cs typeface="Montserrat"/>
              <a:sym typeface="Montserrat"/>
            </a:endParaRPr>
          </a:p>
        </p:txBody>
      </p:sp>
      <p:pic>
        <p:nvPicPr>
          <p:cNvPr id="89" name="Google Shape;89;p15"/>
          <p:cNvPicPr preferRelativeResize="0"/>
          <p:nvPr/>
        </p:nvPicPr>
        <p:blipFill>
          <a:blip r:embed="rId3">
            <a:alphaModFix/>
          </a:blip>
          <a:stretch>
            <a:fillRect/>
          </a:stretch>
        </p:blipFill>
        <p:spPr>
          <a:xfrm>
            <a:off x="3111600" y="578802"/>
            <a:ext cx="2920800" cy="3858008"/>
          </a:xfrm>
          <a:prstGeom prst="rect">
            <a:avLst/>
          </a:prstGeom>
          <a:noFill/>
          <a:ln>
            <a:noFill/>
          </a:ln>
          <a:effectLst>
            <a:outerShdw blurRad="57150" dist="47625" dir="12480000" algn="bl" rotWithShape="0">
              <a:srgbClr val="98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p:nvPr/>
        </p:nvSpPr>
        <p:spPr>
          <a:xfrm>
            <a:off x="0" y="224775"/>
            <a:ext cx="4572000" cy="427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latin typeface="Montserrat"/>
                <a:ea typeface="Montserrat"/>
                <a:cs typeface="Montserrat"/>
                <a:sym typeface="Montserrat"/>
              </a:rPr>
              <a:t>Components of a Good Plan?</a:t>
            </a:r>
            <a:endParaRPr u="sng">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n" b="1">
                <a:latin typeface="Montserrat"/>
                <a:ea typeface="Montserrat"/>
                <a:cs typeface="Montserrat"/>
                <a:sym typeface="Montserrat"/>
              </a:rPr>
              <a:t>Targeting: </a:t>
            </a:r>
            <a:r>
              <a:rPr lang="en">
                <a:latin typeface="Montserrat"/>
                <a:ea typeface="Montserrat"/>
                <a:cs typeface="Montserrat"/>
                <a:sym typeface="Montserrat"/>
              </a:rPr>
              <a:t>What does turnout typically look like? How many votes will I likely need to win? Where can I find those votes? (i.e who is likely to vote for me AND who typically votes in these kinds of elections?)</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n" b="1">
                <a:latin typeface="Montserrat"/>
                <a:ea typeface="Montserrat"/>
                <a:cs typeface="Montserrat"/>
                <a:sym typeface="Montserrat"/>
              </a:rPr>
              <a:t>Tactics: </a:t>
            </a:r>
            <a:r>
              <a:rPr lang="en">
                <a:latin typeface="Montserrat"/>
                <a:ea typeface="Montserrat"/>
                <a:cs typeface="Montserrat"/>
                <a:sym typeface="Montserrat"/>
              </a:rPr>
              <a:t>How will you reach voters? (i.e phone calls, mail, etc). </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n" b="1">
                <a:latin typeface="Montserrat"/>
                <a:ea typeface="Montserrat"/>
                <a:cs typeface="Montserrat"/>
                <a:sym typeface="Montserrat"/>
              </a:rPr>
              <a:t>Budget: </a:t>
            </a:r>
            <a:r>
              <a:rPr lang="en">
                <a:latin typeface="Montserrat"/>
                <a:ea typeface="Montserrat"/>
                <a:cs typeface="Montserrat"/>
                <a:sym typeface="Montserrat"/>
              </a:rPr>
              <a:t>What will you need? What will it cost?</a:t>
            </a:r>
            <a:endParaRPr>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r>
              <a:rPr lang="en" b="1">
                <a:latin typeface="Montserrat"/>
                <a:ea typeface="Montserrat"/>
                <a:cs typeface="Montserrat"/>
                <a:sym typeface="Montserrat"/>
              </a:rPr>
              <a:t>Fundraising Plan</a:t>
            </a:r>
            <a:r>
              <a:rPr lang="en">
                <a:latin typeface="Montserrat"/>
                <a:ea typeface="Montserrat"/>
                <a:cs typeface="Montserrat"/>
                <a:sym typeface="Montserrat"/>
              </a:rPr>
              <a:t>: How will you raise $ you need for your race?</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n" b="1">
                <a:latin typeface="Montserrat"/>
                <a:ea typeface="Montserrat"/>
                <a:cs typeface="Montserrat"/>
                <a:sym typeface="Montserrat"/>
              </a:rPr>
              <a:t>Timeline: </a:t>
            </a:r>
            <a:r>
              <a:rPr lang="en">
                <a:latin typeface="Montserrat"/>
                <a:ea typeface="Montserrat"/>
                <a:cs typeface="Montserrat"/>
                <a:sym typeface="Montserrat"/>
              </a:rPr>
              <a:t>Working backwards from E-Day, what needs to happen and when for you to meet your goals for voter contact and fundraising. </a:t>
            </a:r>
            <a:endParaRPr>
              <a:latin typeface="Montserrat"/>
              <a:ea typeface="Montserrat"/>
              <a:cs typeface="Montserrat"/>
              <a:sym typeface="Montserrat"/>
            </a:endParaRPr>
          </a:p>
        </p:txBody>
      </p:sp>
      <p:sp>
        <p:nvSpPr>
          <p:cNvPr id="95" name="Google Shape;95;p16"/>
          <p:cNvSpPr txBox="1"/>
          <p:nvPr/>
        </p:nvSpPr>
        <p:spPr>
          <a:xfrm>
            <a:off x="4746325" y="754575"/>
            <a:ext cx="4201500" cy="406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Montserrat"/>
                <a:ea typeface="Montserrat"/>
                <a:cs typeface="Montserrat"/>
                <a:sym typeface="Montserrat"/>
              </a:rPr>
              <a:t>Total Registered Voters: </a:t>
            </a:r>
            <a:endParaRPr>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r>
              <a:rPr lang="en" b="1">
                <a:latin typeface="Montserrat"/>
                <a:ea typeface="Montserrat"/>
                <a:cs typeface="Montserrat"/>
                <a:sym typeface="Montserrat"/>
              </a:rPr>
              <a:t>Estimated Turnout:</a:t>
            </a:r>
            <a:r>
              <a:rPr lang="en">
                <a:latin typeface="Montserrat"/>
                <a:ea typeface="Montserrat"/>
                <a:cs typeface="Montserrat"/>
                <a:sym typeface="Montserrat"/>
              </a:rPr>
              <a:t> %</a:t>
            </a:r>
            <a:endParaRPr>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r>
              <a:rPr lang="en" b="1">
                <a:latin typeface="Montserrat"/>
                <a:ea typeface="Montserrat"/>
                <a:cs typeface="Montserrat"/>
                <a:sym typeface="Montserrat"/>
              </a:rPr>
              <a:t>Votes needed to win</a:t>
            </a:r>
            <a:r>
              <a:rPr lang="en">
                <a:latin typeface="Montserrat"/>
                <a:ea typeface="Montserrat"/>
                <a:cs typeface="Montserrat"/>
                <a:sym typeface="Montserrat"/>
              </a:rPr>
              <a:t>: </a:t>
            </a:r>
            <a:endParaRPr>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r>
              <a:rPr lang="en" b="1">
                <a:latin typeface="Montserrat"/>
                <a:ea typeface="Montserrat"/>
                <a:cs typeface="Montserrat"/>
                <a:sym typeface="Montserrat"/>
              </a:rPr>
              <a:t>Voter Contact Goal</a:t>
            </a:r>
            <a:r>
              <a:rPr lang="en">
                <a:latin typeface="Montserrat"/>
                <a:ea typeface="Montserrat"/>
                <a:cs typeface="Montserrat"/>
                <a:sym typeface="Montserrat"/>
              </a:rPr>
              <a:t>: </a:t>
            </a:r>
            <a:endParaRPr>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r>
              <a:rPr lang="en" b="1">
                <a:latin typeface="Montserrat"/>
                <a:ea typeface="Montserrat"/>
                <a:cs typeface="Montserrat"/>
                <a:sym typeface="Montserrat"/>
              </a:rPr>
              <a:t>Budget: </a:t>
            </a:r>
            <a:endParaRPr b="1">
              <a:latin typeface="Montserrat"/>
              <a:ea typeface="Montserrat"/>
              <a:cs typeface="Montserrat"/>
              <a:sym typeface="Montserrat"/>
            </a:endParaRPr>
          </a:p>
          <a:p>
            <a:pPr marL="0" lvl="0" indent="0" algn="l" rtl="0">
              <a:spcBef>
                <a:spcPts val="0"/>
              </a:spcBef>
              <a:spcAft>
                <a:spcPts val="0"/>
              </a:spcAft>
              <a:buNone/>
            </a:pPr>
            <a:r>
              <a:rPr lang="en">
                <a:latin typeface="Montserrat"/>
                <a:ea typeface="Montserrat"/>
                <a:cs typeface="Montserrat"/>
                <a:sym typeface="Montserrat"/>
              </a:rPr>
              <a:t>_ Mailings(_____ postcards + Postage) $___</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n">
                <a:latin typeface="Montserrat"/>
                <a:ea typeface="Montserrat"/>
                <a:cs typeface="Montserrat"/>
                <a:sym typeface="Montserrat"/>
              </a:rPr>
              <a:t>Signs (___) $___</a:t>
            </a:r>
            <a:endParaRPr>
              <a:latin typeface="Montserrat"/>
              <a:ea typeface="Montserrat"/>
              <a:cs typeface="Montserrat"/>
              <a:sym typeface="Montserrat"/>
            </a:endParaRPr>
          </a:p>
          <a:p>
            <a:pPr marL="0" lvl="0" indent="0" algn="l" rtl="0">
              <a:spcBef>
                <a:spcPts val="0"/>
              </a:spcBef>
              <a:spcAft>
                <a:spcPts val="0"/>
              </a:spcAft>
              <a:buNone/>
            </a:pPr>
            <a:r>
              <a:rPr lang="en">
                <a:latin typeface="Montserrat"/>
                <a:ea typeface="Montserrat"/>
                <a:cs typeface="Montserrat"/>
                <a:sym typeface="Montserrat"/>
              </a:rPr>
              <a:t>---------------------------------------</a:t>
            </a:r>
            <a:endParaRPr>
              <a:latin typeface="Montserrat"/>
              <a:ea typeface="Montserrat"/>
              <a:cs typeface="Montserrat"/>
              <a:sym typeface="Montserrat"/>
            </a:endParaRPr>
          </a:p>
          <a:p>
            <a:pPr marL="0" lvl="0" indent="0" algn="l" rtl="0">
              <a:spcBef>
                <a:spcPts val="0"/>
              </a:spcBef>
              <a:spcAft>
                <a:spcPts val="0"/>
              </a:spcAft>
              <a:buNone/>
            </a:pPr>
            <a:r>
              <a:rPr lang="en">
                <a:latin typeface="Montserrat"/>
                <a:ea typeface="Montserrat"/>
                <a:cs typeface="Montserrat"/>
                <a:sym typeface="Montserrat"/>
              </a:rPr>
              <a:t>Total Budget $______</a:t>
            </a:r>
            <a:endParaRPr>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None/>
            </a:pPr>
            <a:r>
              <a:rPr lang="en" b="1">
                <a:latin typeface="Montserrat"/>
                <a:ea typeface="Montserrat"/>
                <a:cs typeface="Montserrat"/>
                <a:sym typeface="Montserrat"/>
              </a:rPr>
              <a:t>Timeline: </a:t>
            </a:r>
            <a:r>
              <a:rPr lang="en" u="sng">
                <a:latin typeface="Montserrat"/>
                <a:ea typeface="Montserrat"/>
                <a:cs typeface="Montserrat"/>
                <a:sym typeface="Montserrat"/>
              </a:rPr>
              <a:t>Week 1 Voter contact Goal</a:t>
            </a:r>
            <a:r>
              <a:rPr lang="en">
                <a:latin typeface="Montserrat"/>
                <a:ea typeface="Montserrat"/>
                <a:cs typeface="Montserrat"/>
                <a:sym typeface="Montserrat"/>
              </a:rPr>
              <a:t>: _____calls  </a:t>
            </a:r>
            <a:r>
              <a:rPr lang="en" u="sng">
                <a:latin typeface="Montserrat"/>
                <a:ea typeface="Montserrat"/>
                <a:cs typeface="Montserrat"/>
                <a:sym typeface="Montserrat"/>
              </a:rPr>
              <a:t>Week 1 Fundraising Goal</a:t>
            </a:r>
            <a:r>
              <a:rPr lang="en">
                <a:latin typeface="Montserrat"/>
                <a:ea typeface="Montserrat"/>
                <a:cs typeface="Montserrat"/>
                <a:sym typeface="Montserrat"/>
              </a:rPr>
              <a:t>: $____</a:t>
            </a:r>
            <a:endParaRPr>
              <a:latin typeface="Montserrat"/>
              <a:ea typeface="Montserrat"/>
              <a:cs typeface="Montserrat"/>
              <a:sym typeface="Montserrat"/>
            </a:endParaRPr>
          </a:p>
          <a:p>
            <a:pPr marL="0" lvl="0" indent="0" algn="l" rtl="0">
              <a:spcBef>
                <a:spcPts val="0"/>
              </a:spcBef>
              <a:spcAft>
                <a:spcPts val="0"/>
              </a:spcAft>
              <a:buNone/>
            </a:pPr>
            <a:r>
              <a:rPr lang="en">
                <a:latin typeface="Montserrat"/>
                <a:ea typeface="Montserrat"/>
                <a:cs typeface="Montserrat"/>
                <a:sym typeface="Montserrat"/>
              </a:rPr>
              <a:t>Etc..</a:t>
            </a:r>
            <a:endParaRPr>
              <a:latin typeface="Montserrat"/>
              <a:ea typeface="Montserrat"/>
              <a:cs typeface="Montserrat"/>
              <a:sym typeface="Montserrat"/>
            </a:endParaRPr>
          </a:p>
        </p:txBody>
      </p:sp>
      <p:sp>
        <p:nvSpPr>
          <p:cNvPr id="96" name="Google Shape;96;p16"/>
          <p:cNvSpPr txBox="1"/>
          <p:nvPr/>
        </p:nvSpPr>
        <p:spPr>
          <a:xfrm>
            <a:off x="4572000" y="58875"/>
            <a:ext cx="4201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chemeClr val="lt1"/>
                </a:solidFill>
                <a:latin typeface="Montserrat"/>
                <a:ea typeface="Montserrat"/>
                <a:cs typeface="Montserrat"/>
                <a:sym typeface="Montserrat"/>
              </a:rPr>
              <a:t>SAMPLE CAMPAIGN PLAN</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48275" y="95925"/>
            <a:ext cx="8222100" cy="141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a:t>Putting the plan together…</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a:t>Budgeting and Fundraising</a:t>
            </a:r>
            <a:endParaRPr/>
          </a:p>
        </p:txBody>
      </p:sp>
      <p:sp>
        <p:nvSpPr>
          <p:cNvPr id="102" name="Google Shape;102;p17"/>
          <p:cNvSpPr txBox="1"/>
          <p:nvPr/>
        </p:nvSpPr>
        <p:spPr>
          <a:xfrm>
            <a:off x="422900" y="1864625"/>
            <a:ext cx="7657800" cy="310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In order to make sure you hit your win number, you want to make sure you raise enough money to talk to all the voters</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457200" lvl="0" indent="-317500" algn="l" rtl="0">
              <a:spcBef>
                <a:spcPts val="0"/>
              </a:spcBef>
              <a:spcAft>
                <a:spcPts val="0"/>
              </a:spcAft>
              <a:buSzPts val="1400"/>
              <a:buFont typeface="Montserrat"/>
              <a:buAutoNum type="arabicPeriod"/>
            </a:pPr>
            <a:r>
              <a:rPr lang="en">
                <a:latin typeface="Montserrat"/>
                <a:ea typeface="Montserrat"/>
                <a:cs typeface="Montserrat"/>
                <a:sym typeface="Montserrat"/>
              </a:rPr>
              <a:t>One of the first things you should do is look at how much others have spent in the race in years past.</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AutoNum type="arabicPeriod"/>
            </a:pPr>
            <a:r>
              <a:rPr lang="en">
                <a:latin typeface="Montserrat"/>
                <a:ea typeface="Montserrat"/>
                <a:cs typeface="Montserrat"/>
                <a:sym typeface="Montserrat"/>
              </a:rPr>
              <a:t>Once you get a ballpark of how much folks have raised in the past, you want to start projecting how much costs are going to be.</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AutoNum type="arabicPeriod"/>
            </a:pPr>
            <a:r>
              <a:rPr lang="en">
                <a:latin typeface="Montserrat"/>
                <a:ea typeface="Montserrat"/>
                <a:cs typeface="Montserrat"/>
                <a:sym typeface="Montserrat"/>
              </a:rPr>
              <a:t>Prioritize spending money on voter contact materials especially mail-&gt; palm cards-&gt; and yard signs.</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AutoNum type="arabicPeriod"/>
            </a:pPr>
            <a:r>
              <a:rPr lang="en">
                <a:latin typeface="Montserrat"/>
                <a:ea typeface="Montserrat"/>
                <a:cs typeface="Montserrat"/>
                <a:sym typeface="Montserrat"/>
              </a:rPr>
              <a:t>You only have a limited amount of time to fundraise. Make a realistic and achievable budget for yourself: prepare a bare minimum, a preferred budget, and a cadillac budget. </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AutoNum type="arabicPeriod"/>
            </a:pPr>
            <a:r>
              <a:rPr lang="en">
                <a:latin typeface="Montserrat"/>
                <a:ea typeface="Montserrat"/>
                <a:cs typeface="Montserrat"/>
                <a:sym typeface="Montserrat"/>
              </a:rPr>
              <a:t>Don’t rely on self funding, even if you can. It’s not a good practice, limits what you raise, and doesn’t support future runs for office. </a:t>
            </a:r>
            <a:endParaRPr>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8"/>
          <p:cNvPicPr preferRelativeResize="0"/>
          <p:nvPr/>
        </p:nvPicPr>
        <p:blipFill>
          <a:blip r:embed="rId3">
            <a:alphaModFix/>
          </a:blip>
          <a:stretch>
            <a:fillRect/>
          </a:stretch>
        </p:blipFill>
        <p:spPr>
          <a:xfrm>
            <a:off x="5311588" y="851388"/>
            <a:ext cx="3440724" cy="3440724"/>
          </a:xfrm>
          <a:prstGeom prst="rect">
            <a:avLst/>
          </a:prstGeom>
          <a:noFill/>
          <a:ln>
            <a:noFill/>
          </a:ln>
        </p:spPr>
      </p:pic>
      <p:sp>
        <p:nvSpPr>
          <p:cNvPr id="108" name="Google Shape;108;p18"/>
          <p:cNvSpPr txBox="1"/>
          <p:nvPr/>
        </p:nvSpPr>
        <p:spPr>
          <a:xfrm>
            <a:off x="477200" y="463150"/>
            <a:ext cx="4457700" cy="382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Montserrat"/>
                <a:ea typeface="Montserrat"/>
                <a:cs typeface="Montserrat"/>
                <a:sym typeface="Montserrat"/>
              </a:rPr>
              <a:t>-ROLODEX yourself</a:t>
            </a:r>
            <a:endParaRPr sz="1800">
              <a:latin typeface="Montserrat"/>
              <a:ea typeface="Montserrat"/>
              <a:cs typeface="Montserrat"/>
              <a:sym typeface="Montserrat"/>
            </a:endParaRPr>
          </a:p>
          <a:p>
            <a:pPr marL="0" lvl="0" indent="0" algn="l" rtl="0">
              <a:spcBef>
                <a:spcPts val="0"/>
              </a:spcBef>
              <a:spcAft>
                <a:spcPts val="0"/>
              </a:spcAft>
              <a:buNone/>
            </a:pPr>
            <a:endParaRPr sz="1800">
              <a:latin typeface="Montserrat"/>
              <a:ea typeface="Montserrat"/>
              <a:cs typeface="Montserrat"/>
              <a:sym typeface="Montserrat"/>
            </a:endParaRPr>
          </a:p>
          <a:p>
            <a:pPr marL="0" lvl="0" indent="0" algn="l" rtl="0">
              <a:spcBef>
                <a:spcPts val="0"/>
              </a:spcBef>
              <a:spcAft>
                <a:spcPts val="0"/>
              </a:spcAft>
              <a:buNone/>
            </a:pPr>
            <a:endParaRPr sz="1800">
              <a:latin typeface="Montserrat"/>
              <a:ea typeface="Montserrat"/>
              <a:cs typeface="Montserrat"/>
              <a:sym typeface="Montserrat"/>
            </a:endParaRPr>
          </a:p>
          <a:p>
            <a:pPr marL="0" lvl="0" indent="0" algn="l" rtl="0">
              <a:spcBef>
                <a:spcPts val="0"/>
              </a:spcBef>
              <a:spcAft>
                <a:spcPts val="0"/>
              </a:spcAft>
              <a:buNone/>
            </a:pPr>
            <a:endParaRPr sz="1800">
              <a:latin typeface="Montserrat"/>
              <a:ea typeface="Montserrat"/>
              <a:cs typeface="Montserrat"/>
              <a:sym typeface="Montserrat"/>
            </a:endParaRPr>
          </a:p>
          <a:p>
            <a:pPr marL="0" lvl="0" indent="0" algn="l" rtl="0">
              <a:spcBef>
                <a:spcPts val="0"/>
              </a:spcBef>
              <a:spcAft>
                <a:spcPts val="0"/>
              </a:spcAft>
              <a:buNone/>
            </a:pPr>
            <a:r>
              <a:rPr lang="en" sz="1800">
                <a:latin typeface="Montserrat"/>
                <a:ea typeface="Montserrat"/>
                <a:cs typeface="Montserrat"/>
                <a:sym typeface="Montserrat"/>
              </a:rPr>
              <a:t>-You want to focus on your concentric circles of giving</a:t>
            </a:r>
            <a:endParaRPr sz="1800">
              <a:latin typeface="Montserrat"/>
              <a:ea typeface="Montserrat"/>
              <a:cs typeface="Montserrat"/>
              <a:sym typeface="Montserrat"/>
            </a:endParaRPr>
          </a:p>
          <a:p>
            <a:pPr marL="0" lvl="0" indent="0" algn="l" rtl="0">
              <a:spcBef>
                <a:spcPts val="0"/>
              </a:spcBef>
              <a:spcAft>
                <a:spcPts val="0"/>
              </a:spcAft>
              <a:buNone/>
            </a:pPr>
            <a:endParaRPr sz="1800">
              <a:latin typeface="Montserrat"/>
              <a:ea typeface="Montserrat"/>
              <a:cs typeface="Montserrat"/>
              <a:sym typeface="Montserrat"/>
            </a:endParaRPr>
          </a:p>
          <a:p>
            <a:pPr marL="0" lvl="0" indent="0" algn="l" rtl="0">
              <a:spcBef>
                <a:spcPts val="0"/>
              </a:spcBef>
              <a:spcAft>
                <a:spcPts val="0"/>
              </a:spcAft>
              <a:buNone/>
            </a:pPr>
            <a:endParaRPr sz="1800">
              <a:latin typeface="Montserrat"/>
              <a:ea typeface="Montserrat"/>
              <a:cs typeface="Montserrat"/>
              <a:sym typeface="Montserrat"/>
            </a:endParaRPr>
          </a:p>
          <a:p>
            <a:pPr marL="0" lvl="0" indent="0" algn="l" rtl="0">
              <a:spcBef>
                <a:spcPts val="0"/>
              </a:spcBef>
              <a:spcAft>
                <a:spcPts val="0"/>
              </a:spcAft>
              <a:buNone/>
            </a:pPr>
            <a:endParaRPr sz="1800">
              <a:latin typeface="Montserrat"/>
              <a:ea typeface="Montserrat"/>
              <a:cs typeface="Montserrat"/>
              <a:sym typeface="Montserrat"/>
            </a:endParaRPr>
          </a:p>
          <a:p>
            <a:pPr marL="0" lvl="0" indent="0" algn="l" rtl="0">
              <a:spcBef>
                <a:spcPts val="0"/>
              </a:spcBef>
              <a:spcAft>
                <a:spcPts val="0"/>
              </a:spcAft>
              <a:buNone/>
            </a:pPr>
            <a:r>
              <a:rPr lang="en" sz="1800">
                <a:latin typeface="Montserrat"/>
                <a:ea typeface="Montserrat"/>
                <a:cs typeface="Montserrat"/>
                <a:sym typeface="Montserrat"/>
              </a:rPr>
              <a:t>-Finally you want to cultivate your donors for not just this election but for future elections</a:t>
            </a:r>
            <a:endParaRPr sz="18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460950" y="191825"/>
            <a:ext cx="5700000" cy="121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a:t>Putting the plan together…</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a:t>Messaging &amp; Networking</a:t>
            </a:r>
            <a:endParaRPr/>
          </a:p>
        </p:txBody>
      </p:sp>
      <p:sp>
        <p:nvSpPr>
          <p:cNvPr id="114" name="Google Shape;114;p19"/>
          <p:cNvSpPr txBox="1">
            <a:spLocks noGrp="1"/>
          </p:cNvSpPr>
          <p:nvPr>
            <p:ph type="body" idx="1"/>
          </p:nvPr>
        </p:nvSpPr>
        <p:spPr>
          <a:xfrm>
            <a:off x="4572000" y="1926450"/>
            <a:ext cx="4231200" cy="1855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t>Write down why you want to serve &amp; become comfortable telling your story to others. </a:t>
            </a:r>
            <a:r>
              <a:rPr lang="en"/>
              <a:t>What in your past motivates you to run? How do you want to help your community? Why is it important that voters elect you *now,* this year?</a:t>
            </a:r>
            <a:endParaRPr/>
          </a:p>
        </p:txBody>
      </p:sp>
      <p:sp>
        <p:nvSpPr>
          <p:cNvPr id="115" name="Google Shape;115;p19"/>
          <p:cNvSpPr txBox="1"/>
          <p:nvPr/>
        </p:nvSpPr>
        <p:spPr>
          <a:xfrm>
            <a:off x="460950" y="2084113"/>
            <a:ext cx="3411300" cy="11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b="1">
                <a:solidFill>
                  <a:schemeClr val="dk2"/>
                </a:solidFill>
                <a:latin typeface="Montserrat"/>
                <a:ea typeface="Montserrat"/>
                <a:cs typeface="Montserrat"/>
                <a:sym typeface="Montserrat"/>
              </a:rPr>
              <a:t>Know Your Audience! </a:t>
            </a:r>
            <a:r>
              <a:rPr lang="en">
                <a:solidFill>
                  <a:schemeClr val="dk2"/>
                </a:solidFill>
                <a:latin typeface="Montserrat"/>
                <a:ea typeface="Montserrat"/>
                <a:cs typeface="Montserrat"/>
                <a:sym typeface="Montserrat"/>
              </a:rPr>
              <a:t>Ask your neighbors &amp; community leaders for their perspectives on the challenges &amp; opportunities in your town</a:t>
            </a:r>
            <a:endParaRPr>
              <a:solidFill>
                <a:schemeClr val="dk2"/>
              </a:solidFill>
              <a:latin typeface="Montserrat"/>
              <a:ea typeface="Montserrat"/>
              <a:cs typeface="Montserrat"/>
              <a:sym typeface="Montserrat"/>
            </a:endParaRPr>
          </a:p>
        </p:txBody>
      </p:sp>
      <p:sp>
        <p:nvSpPr>
          <p:cNvPr id="116" name="Google Shape;116;p19"/>
          <p:cNvSpPr txBox="1"/>
          <p:nvPr/>
        </p:nvSpPr>
        <p:spPr>
          <a:xfrm>
            <a:off x="460950" y="3407900"/>
            <a:ext cx="35988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b="1">
                <a:solidFill>
                  <a:schemeClr val="dk2"/>
                </a:solidFill>
                <a:latin typeface="Montserrat"/>
                <a:ea typeface="Montserrat"/>
                <a:cs typeface="Montserrat"/>
                <a:sym typeface="Montserrat"/>
              </a:rPr>
              <a:t>Leverage your platform &amp; networks. </a:t>
            </a:r>
            <a:r>
              <a:rPr lang="en">
                <a:solidFill>
                  <a:schemeClr val="dk2"/>
                </a:solidFill>
                <a:latin typeface="Montserrat"/>
                <a:ea typeface="Montserrat"/>
                <a:cs typeface="Montserrat"/>
                <a:sym typeface="Montserrat"/>
              </a:rPr>
              <a:t>Does your local democratic committee know your running? How can friends and family help spread your message? </a:t>
            </a:r>
            <a:endParaRPr>
              <a:solidFill>
                <a:schemeClr val="dk2"/>
              </a:solidFill>
              <a:latin typeface="Montserrat"/>
              <a:ea typeface="Montserrat"/>
              <a:cs typeface="Montserrat"/>
              <a:sym typeface="Montserrat"/>
            </a:endParaRPr>
          </a:p>
        </p:txBody>
      </p:sp>
      <p:sp>
        <p:nvSpPr>
          <p:cNvPr id="117" name="Google Shape;117;p19"/>
          <p:cNvSpPr txBox="1"/>
          <p:nvPr/>
        </p:nvSpPr>
        <p:spPr>
          <a:xfrm>
            <a:off x="4572000" y="3618125"/>
            <a:ext cx="3537300" cy="139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b="1">
                <a:solidFill>
                  <a:schemeClr val="dk2"/>
                </a:solidFill>
                <a:latin typeface="Montserrat"/>
                <a:ea typeface="Montserrat"/>
                <a:cs typeface="Montserrat"/>
                <a:sym typeface="Montserrat"/>
              </a:rPr>
              <a:t>Tout your experience! </a:t>
            </a:r>
            <a:r>
              <a:rPr lang="en">
                <a:solidFill>
                  <a:schemeClr val="dk2"/>
                </a:solidFill>
                <a:latin typeface="Montserrat"/>
                <a:ea typeface="Montserrat"/>
                <a:cs typeface="Montserrat"/>
                <a:sym typeface="Montserrat"/>
              </a:rPr>
              <a:t>What makes you qualified for the office you seek? Being a community member, taxpayer, mom, former public school student, etc. → All relevant!</a:t>
            </a:r>
            <a:endParaRPr>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279025" y="63950"/>
            <a:ext cx="8222100" cy="144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a:t>Putting the plan together…</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a:t>Direct Voter Contact + Win Numbers</a:t>
            </a:r>
            <a:endParaRPr/>
          </a:p>
        </p:txBody>
      </p:sp>
      <p:sp>
        <p:nvSpPr>
          <p:cNvPr id="123" name="Google Shape;123;p20"/>
          <p:cNvSpPr txBox="1">
            <a:spLocks noGrp="1"/>
          </p:cNvSpPr>
          <p:nvPr>
            <p:ph type="body" idx="1"/>
          </p:nvPr>
        </p:nvSpPr>
        <p:spPr>
          <a:xfrm>
            <a:off x="0" y="1689275"/>
            <a:ext cx="4758300" cy="32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Contextualize your victory: </a:t>
            </a:r>
            <a:r>
              <a:rPr lang="en"/>
              <a:t>Calculate your win number!</a:t>
            </a:r>
            <a:endParaRPr/>
          </a:p>
          <a:p>
            <a:pPr marL="457200" lvl="0" indent="-317500" algn="l" rtl="0">
              <a:spcBef>
                <a:spcPts val="1600"/>
              </a:spcBef>
              <a:spcAft>
                <a:spcPts val="0"/>
              </a:spcAft>
              <a:buSzPts val="1400"/>
              <a:buChar char="-"/>
            </a:pPr>
            <a:r>
              <a:rPr lang="en"/>
              <a:t>Avg. last 3 elections results (total voters)/2 + 1 (or + win margin desired)</a:t>
            </a:r>
            <a:endParaRPr/>
          </a:p>
          <a:p>
            <a:pPr marL="457200" lvl="0" indent="-317500" algn="l" rtl="0">
              <a:spcBef>
                <a:spcPts val="0"/>
              </a:spcBef>
              <a:spcAft>
                <a:spcPts val="0"/>
              </a:spcAft>
              <a:buSzPts val="1400"/>
              <a:buChar char="-"/>
            </a:pPr>
            <a:r>
              <a:rPr lang="en"/>
              <a:t>Get direct voter contact lists (Mail, Phone, Walk lists) from your local Dem committee or the NHDP. </a:t>
            </a:r>
            <a:endParaRPr/>
          </a:p>
          <a:p>
            <a:pPr marL="457200" lvl="0" indent="-317500" algn="l" rtl="0">
              <a:spcBef>
                <a:spcPts val="0"/>
              </a:spcBef>
              <a:spcAft>
                <a:spcPts val="0"/>
              </a:spcAft>
              <a:buSzPts val="1400"/>
              <a:buChar char="-"/>
            </a:pPr>
            <a:r>
              <a:rPr lang="en"/>
              <a:t>Remember that it takes 5-8 “touches” to get people to take action. Plan multiple contact points for each voter (call, canvass, mail, digital ads, etc.)</a:t>
            </a:r>
            <a:endParaRPr/>
          </a:p>
          <a:p>
            <a:pPr marL="457200" lvl="0" indent="-317500" algn="l" rtl="0">
              <a:spcBef>
                <a:spcPts val="0"/>
              </a:spcBef>
              <a:spcAft>
                <a:spcPts val="0"/>
              </a:spcAft>
              <a:buSzPts val="1400"/>
              <a:buChar char="-"/>
            </a:pPr>
            <a:r>
              <a:rPr lang="en"/>
              <a:t>Schedule your voter contact activities and set weekly voter contact goals. </a:t>
            </a:r>
            <a:endParaRPr/>
          </a:p>
          <a:p>
            <a:pPr marL="0" lvl="0" indent="0" algn="l" rtl="0">
              <a:spcBef>
                <a:spcPts val="1600"/>
              </a:spcBef>
              <a:spcAft>
                <a:spcPts val="1600"/>
              </a:spcAft>
              <a:buNone/>
            </a:pPr>
            <a:endParaRPr/>
          </a:p>
        </p:txBody>
      </p:sp>
      <p:sp>
        <p:nvSpPr>
          <p:cNvPr id="124" name="Google Shape;124;p20"/>
          <p:cNvSpPr txBox="1">
            <a:spLocks noGrp="1"/>
          </p:cNvSpPr>
          <p:nvPr>
            <p:ph type="body" idx="1"/>
          </p:nvPr>
        </p:nvSpPr>
        <p:spPr>
          <a:xfrm>
            <a:off x="4800050" y="1689275"/>
            <a:ext cx="4344000" cy="32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a:t>What is Direct Voter Contact?</a:t>
            </a:r>
            <a:br>
              <a:rPr lang="en" b="1" i="1"/>
            </a:br>
            <a:r>
              <a:rPr lang="en" u="sng"/>
              <a:t>One to one,</a:t>
            </a:r>
            <a:r>
              <a:rPr lang="en"/>
              <a:t> individual conversations or communication w/ voters</a:t>
            </a:r>
            <a:endParaRPr/>
          </a:p>
          <a:p>
            <a:pPr marL="0" lvl="0" indent="0" algn="l" rtl="0">
              <a:spcBef>
                <a:spcPts val="1600"/>
              </a:spcBef>
              <a:spcAft>
                <a:spcPts val="0"/>
              </a:spcAft>
              <a:buNone/>
            </a:pPr>
            <a:r>
              <a:rPr lang="en" b="1"/>
              <a:t>How</a:t>
            </a:r>
            <a:r>
              <a:rPr lang="en"/>
              <a:t>: Phone calls, scheduled meetings, literature drops/canvassing, mail</a:t>
            </a:r>
            <a:endParaRPr/>
          </a:p>
          <a:p>
            <a:pPr marL="0" lvl="0" indent="0" algn="l" rtl="0">
              <a:spcBef>
                <a:spcPts val="1600"/>
              </a:spcBef>
              <a:spcAft>
                <a:spcPts val="0"/>
              </a:spcAft>
              <a:buNone/>
            </a:pPr>
            <a:r>
              <a:rPr lang="en" b="1"/>
              <a:t>Why</a:t>
            </a:r>
            <a:r>
              <a:rPr lang="en"/>
              <a:t>: </a:t>
            </a:r>
            <a:r>
              <a:rPr lang="en" u="sng"/>
              <a:t>Voters need your attention</a:t>
            </a:r>
            <a:r>
              <a:rPr lang="en"/>
              <a:t> &amp; especially welcome conversations w/ candidates </a:t>
            </a:r>
            <a:endParaRPr/>
          </a:p>
          <a:p>
            <a:pPr marL="0" lvl="0" indent="0" algn="l" rtl="0">
              <a:spcBef>
                <a:spcPts val="1600"/>
              </a:spcBef>
              <a:spcAft>
                <a:spcPts val="1600"/>
              </a:spcAft>
              <a:buNone/>
            </a:pPr>
            <a:r>
              <a:rPr lang="en"/>
              <a:t>→ Provide your background &amp; passion</a:t>
            </a:r>
            <a:br>
              <a:rPr lang="en"/>
            </a:br>
            <a:r>
              <a:rPr lang="en"/>
              <a:t>→ </a:t>
            </a:r>
            <a:r>
              <a:rPr lang="en" b="1"/>
              <a:t>Develop trust, community, and relationships, and earn votes!</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279025" y="63950"/>
            <a:ext cx="8222100" cy="144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a:t>Putting the plan together…</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a:t>Tactics + Planning</a:t>
            </a:r>
            <a:endParaRPr/>
          </a:p>
        </p:txBody>
      </p:sp>
      <p:pic>
        <p:nvPicPr>
          <p:cNvPr id="130" name="Google Shape;130;p21"/>
          <p:cNvPicPr preferRelativeResize="0"/>
          <p:nvPr/>
        </p:nvPicPr>
        <p:blipFill>
          <a:blip r:embed="rId3">
            <a:alphaModFix/>
          </a:blip>
          <a:stretch>
            <a:fillRect/>
          </a:stretch>
        </p:blipFill>
        <p:spPr>
          <a:xfrm>
            <a:off x="0" y="2344550"/>
            <a:ext cx="9143999" cy="2700422"/>
          </a:xfrm>
          <a:prstGeom prst="rect">
            <a:avLst/>
          </a:prstGeom>
          <a:noFill/>
          <a:ln>
            <a:noFill/>
          </a:ln>
        </p:spPr>
      </p:pic>
      <p:sp>
        <p:nvSpPr>
          <p:cNvPr id="131" name="Google Shape;131;p21"/>
          <p:cNvSpPr txBox="1"/>
          <p:nvPr/>
        </p:nvSpPr>
        <p:spPr>
          <a:xfrm>
            <a:off x="26575" y="1794250"/>
            <a:ext cx="847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Montserrat"/>
                <a:ea typeface="Montserrat"/>
                <a:cs typeface="Montserrat"/>
                <a:sym typeface="Montserrat"/>
              </a:rPr>
              <a:t>As you develop your plan, understand the impact and resource costs of different tactics:</a:t>
            </a:r>
            <a:endParaRPr b="1">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1596</Words>
  <Application>Microsoft Macintosh PowerPoint</Application>
  <PresentationFormat>On-screen Show (16:9)</PresentationFormat>
  <Paragraphs>168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Montserrat</vt:lpstr>
      <vt:lpstr>Roboto</vt:lpstr>
      <vt:lpstr>Times New Roman</vt:lpstr>
      <vt:lpstr>Material</vt:lpstr>
      <vt:lpstr> Candidate Campaign Planning: How to Make a Campaign Plan</vt:lpstr>
      <vt:lpstr>Agenda</vt:lpstr>
      <vt:lpstr>PowerPoint Presentation</vt:lpstr>
      <vt:lpstr>PowerPoint Presentation</vt:lpstr>
      <vt:lpstr>Putting the plan together…  Budgeting and Fundraising</vt:lpstr>
      <vt:lpstr>PowerPoint Presentation</vt:lpstr>
      <vt:lpstr>Putting the plan together…  Messaging &amp; Networking</vt:lpstr>
      <vt:lpstr>Putting the plan together…  Direct Voter Contact + Win Numbers</vt:lpstr>
      <vt:lpstr>Putting the plan together…  Tactics + Planning</vt:lpstr>
      <vt:lpstr>Putting the plan together…  Planning + Scheduling</vt:lpstr>
      <vt:lpstr>Putting the plan together…  Messaging Tactics</vt:lpstr>
      <vt:lpstr>Takeaways</vt:lpstr>
      <vt:lpstr>Additional Resource: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Candidate Campaign Planning: How to Make a Campaign Plan</dc:title>
  <cp:lastModifiedBy>robert claflin</cp:lastModifiedBy>
  <cp:revision>2</cp:revision>
  <cp:lastPrinted>2021-08-12T18:25:40Z</cp:lastPrinted>
  <dcterms:modified xsi:type="dcterms:W3CDTF">2021-08-21T14:46:40Z</dcterms:modified>
</cp:coreProperties>
</file>